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7" r:id="rId2"/>
    <p:sldId id="256" r:id="rId3"/>
    <p:sldId id="266" r:id="rId4"/>
    <p:sldId id="258" r:id="rId5"/>
    <p:sldId id="259" r:id="rId6"/>
    <p:sldId id="260"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1" d="100"/>
          <a:sy n="111" d="100"/>
        </p:scale>
        <p:origin x="165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67D035-C14B-4F36-A347-35500E2C4311}" type="datetimeFigureOut">
              <a:rPr lang="en-US" smtClean="0"/>
              <a:t>12/4/2025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6D6328-D9CA-4002-8181-C07C8F494489}" type="slidenum">
              <a:rPr lang="en-US" smtClean="0"/>
              <a:t>‹#›</a:t>
            </a:fld>
            <a:endParaRPr lang="en-US"/>
          </a:p>
        </p:txBody>
      </p:sp>
    </p:spTree>
    <p:extLst>
      <p:ext uri="{BB962C8B-B14F-4D97-AF65-F5344CB8AC3E}">
        <p14:creationId xmlns:p14="http://schemas.microsoft.com/office/powerpoint/2010/main" val="214322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291C9C3-3BED-4D91-BCD1-13337BC32E84}" type="datetime1">
              <a:rPr lang="en-US" smtClean="0"/>
              <a:t>12/4/2025</a:t>
            </a:fld>
            <a:endParaRPr lang="en-US"/>
          </a:p>
        </p:txBody>
      </p:sp>
      <p:sp>
        <p:nvSpPr>
          <p:cNvPr id="5" name="Footer Placeholder 4"/>
          <p:cNvSpPr>
            <a:spLocks noGrp="1"/>
          </p:cNvSpPr>
          <p:nvPr>
            <p:ph type="ftr" sz="quarter" idx="11"/>
          </p:nvPr>
        </p:nvSpPr>
        <p:spPr/>
        <p:txBody>
          <a:bodyPr/>
          <a:lstStyle/>
          <a:p>
            <a:r>
              <a:rPr lang="en-US"/>
              <a:t>Created for the Community Suicide Prevention Board of Directors by: Coroner Jimmy Roberts</a:t>
            </a:r>
          </a:p>
        </p:txBody>
      </p:sp>
      <p:sp>
        <p:nvSpPr>
          <p:cNvPr id="6" name="Slide Number Placeholder 5"/>
          <p:cNvSpPr>
            <a:spLocks noGrp="1"/>
          </p:cNvSpPr>
          <p:nvPr>
            <p:ph type="sldNum" sz="quarter" idx="12"/>
          </p:nvPr>
        </p:nvSpPr>
        <p:spPr/>
        <p:txBody>
          <a:bodyPr/>
          <a:lstStyle/>
          <a:p>
            <a:fld id="{36C19E12-4FF1-44D6-B558-5087CE27EA88}" type="slidenum">
              <a:rPr lang="en-US" smtClean="0"/>
              <a:t>‹#›</a:t>
            </a:fld>
            <a:endParaRPr lang="en-US"/>
          </a:p>
        </p:txBody>
      </p:sp>
    </p:spTree>
    <p:extLst>
      <p:ext uri="{BB962C8B-B14F-4D97-AF65-F5344CB8AC3E}">
        <p14:creationId xmlns:p14="http://schemas.microsoft.com/office/powerpoint/2010/main" val="2448848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3E10F7-D172-4D9B-A6BA-594A75828293}" type="datetime1">
              <a:rPr lang="en-US" smtClean="0"/>
              <a:t>12/4/2025</a:t>
            </a:fld>
            <a:endParaRPr lang="en-US"/>
          </a:p>
        </p:txBody>
      </p:sp>
      <p:sp>
        <p:nvSpPr>
          <p:cNvPr id="5" name="Footer Placeholder 4"/>
          <p:cNvSpPr>
            <a:spLocks noGrp="1"/>
          </p:cNvSpPr>
          <p:nvPr>
            <p:ph type="ftr" sz="quarter" idx="11"/>
          </p:nvPr>
        </p:nvSpPr>
        <p:spPr/>
        <p:txBody>
          <a:bodyPr/>
          <a:lstStyle/>
          <a:p>
            <a:r>
              <a:rPr lang="en-US"/>
              <a:t>Created for the Community Suicide Prevention Board of Directors by: Coroner Jimmy Roberts</a:t>
            </a:r>
          </a:p>
        </p:txBody>
      </p:sp>
      <p:sp>
        <p:nvSpPr>
          <p:cNvPr id="6" name="Slide Number Placeholder 5"/>
          <p:cNvSpPr>
            <a:spLocks noGrp="1"/>
          </p:cNvSpPr>
          <p:nvPr>
            <p:ph type="sldNum" sz="quarter" idx="12"/>
          </p:nvPr>
        </p:nvSpPr>
        <p:spPr/>
        <p:txBody>
          <a:bodyPr/>
          <a:lstStyle/>
          <a:p>
            <a:fld id="{36C19E12-4FF1-44D6-B558-5087CE27EA88}" type="slidenum">
              <a:rPr lang="en-US" smtClean="0"/>
              <a:t>‹#›</a:t>
            </a:fld>
            <a:endParaRPr lang="en-US"/>
          </a:p>
        </p:txBody>
      </p:sp>
    </p:spTree>
    <p:extLst>
      <p:ext uri="{BB962C8B-B14F-4D97-AF65-F5344CB8AC3E}">
        <p14:creationId xmlns:p14="http://schemas.microsoft.com/office/powerpoint/2010/main" val="3518944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AD1CEC-5DE7-494A-9ADC-AC6FE06651AD}" type="datetime1">
              <a:rPr lang="en-US" smtClean="0"/>
              <a:t>12/4/2025</a:t>
            </a:fld>
            <a:endParaRPr lang="en-US"/>
          </a:p>
        </p:txBody>
      </p:sp>
      <p:sp>
        <p:nvSpPr>
          <p:cNvPr id="5" name="Footer Placeholder 4"/>
          <p:cNvSpPr>
            <a:spLocks noGrp="1"/>
          </p:cNvSpPr>
          <p:nvPr>
            <p:ph type="ftr" sz="quarter" idx="11"/>
          </p:nvPr>
        </p:nvSpPr>
        <p:spPr/>
        <p:txBody>
          <a:bodyPr/>
          <a:lstStyle/>
          <a:p>
            <a:r>
              <a:rPr lang="en-US"/>
              <a:t>Created for the Community Suicide Prevention Board of Directors by: Coroner Jimmy Roberts</a:t>
            </a:r>
          </a:p>
        </p:txBody>
      </p:sp>
      <p:sp>
        <p:nvSpPr>
          <p:cNvPr id="6" name="Slide Number Placeholder 5"/>
          <p:cNvSpPr>
            <a:spLocks noGrp="1"/>
          </p:cNvSpPr>
          <p:nvPr>
            <p:ph type="sldNum" sz="quarter" idx="12"/>
          </p:nvPr>
        </p:nvSpPr>
        <p:spPr/>
        <p:txBody>
          <a:bodyPr/>
          <a:lstStyle/>
          <a:p>
            <a:fld id="{36C19E12-4FF1-44D6-B558-5087CE27EA88}" type="slidenum">
              <a:rPr lang="en-US" smtClean="0"/>
              <a:t>‹#›</a:t>
            </a:fld>
            <a:endParaRPr lang="en-US"/>
          </a:p>
        </p:txBody>
      </p:sp>
    </p:spTree>
    <p:extLst>
      <p:ext uri="{BB962C8B-B14F-4D97-AF65-F5344CB8AC3E}">
        <p14:creationId xmlns:p14="http://schemas.microsoft.com/office/powerpoint/2010/main" val="2105419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57FBA0-054F-49FE-8397-E0FAB1221AD6}" type="datetime1">
              <a:rPr lang="en-US" smtClean="0"/>
              <a:t>12/4/2025</a:t>
            </a:fld>
            <a:endParaRPr lang="en-US"/>
          </a:p>
        </p:txBody>
      </p:sp>
      <p:sp>
        <p:nvSpPr>
          <p:cNvPr id="5" name="Footer Placeholder 4"/>
          <p:cNvSpPr>
            <a:spLocks noGrp="1"/>
          </p:cNvSpPr>
          <p:nvPr>
            <p:ph type="ftr" sz="quarter" idx="11"/>
          </p:nvPr>
        </p:nvSpPr>
        <p:spPr/>
        <p:txBody>
          <a:bodyPr/>
          <a:lstStyle/>
          <a:p>
            <a:r>
              <a:rPr lang="en-US"/>
              <a:t>Created for the Community Suicide Prevention Board of Directors by: Coroner Jimmy Roberts</a:t>
            </a:r>
          </a:p>
        </p:txBody>
      </p:sp>
      <p:sp>
        <p:nvSpPr>
          <p:cNvPr id="6" name="Slide Number Placeholder 5"/>
          <p:cNvSpPr>
            <a:spLocks noGrp="1"/>
          </p:cNvSpPr>
          <p:nvPr>
            <p:ph type="sldNum" sz="quarter" idx="12"/>
          </p:nvPr>
        </p:nvSpPr>
        <p:spPr/>
        <p:txBody>
          <a:bodyPr/>
          <a:lstStyle/>
          <a:p>
            <a:fld id="{36C19E12-4FF1-44D6-B558-5087CE27EA88}" type="slidenum">
              <a:rPr lang="en-US" smtClean="0"/>
              <a:t>‹#›</a:t>
            </a:fld>
            <a:endParaRPr lang="en-US"/>
          </a:p>
        </p:txBody>
      </p:sp>
    </p:spTree>
    <p:extLst>
      <p:ext uri="{BB962C8B-B14F-4D97-AF65-F5344CB8AC3E}">
        <p14:creationId xmlns:p14="http://schemas.microsoft.com/office/powerpoint/2010/main" val="1050266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5B0BBD-2D10-4547-A97D-E6D9D37777E2}" type="datetime1">
              <a:rPr lang="en-US" smtClean="0"/>
              <a:t>12/4/2025</a:t>
            </a:fld>
            <a:endParaRPr lang="en-US"/>
          </a:p>
        </p:txBody>
      </p:sp>
      <p:sp>
        <p:nvSpPr>
          <p:cNvPr id="5" name="Footer Placeholder 4"/>
          <p:cNvSpPr>
            <a:spLocks noGrp="1"/>
          </p:cNvSpPr>
          <p:nvPr>
            <p:ph type="ftr" sz="quarter" idx="11"/>
          </p:nvPr>
        </p:nvSpPr>
        <p:spPr/>
        <p:txBody>
          <a:bodyPr/>
          <a:lstStyle/>
          <a:p>
            <a:r>
              <a:rPr lang="en-US"/>
              <a:t>Created for the Community Suicide Prevention Board of Directors by: Coroner Jimmy Roberts</a:t>
            </a:r>
          </a:p>
        </p:txBody>
      </p:sp>
      <p:sp>
        <p:nvSpPr>
          <p:cNvPr id="6" name="Slide Number Placeholder 5"/>
          <p:cNvSpPr>
            <a:spLocks noGrp="1"/>
          </p:cNvSpPr>
          <p:nvPr>
            <p:ph type="sldNum" sz="quarter" idx="12"/>
          </p:nvPr>
        </p:nvSpPr>
        <p:spPr/>
        <p:txBody>
          <a:bodyPr/>
          <a:lstStyle/>
          <a:p>
            <a:fld id="{36C19E12-4FF1-44D6-B558-5087CE27EA88}" type="slidenum">
              <a:rPr lang="en-US" smtClean="0"/>
              <a:t>‹#›</a:t>
            </a:fld>
            <a:endParaRPr lang="en-US"/>
          </a:p>
        </p:txBody>
      </p:sp>
    </p:spTree>
    <p:extLst>
      <p:ext uri="{BB962C8B-B14F-4D97-AF65-F5344CB8AC3E}">
        <p14:creationId xmlns:p14="http://schemas.microsoft.com/office/powerpoint/2010/main" val="2897844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6A73671-7943-4146-AAB6-09F9279844CA}" type="datetime1">
              <a:rPr lang="en-US" smtClean="0"/>
              <a:t>12/4/2025</a:t>
            </a:fld>
            <a:endParaRPr lang="en-US"/>
          </a:p>
        </p:txBody>
      </p:sp>
      <p:sp>
        <p:nvSpPr>
          <p:cNvPr id="6" name="Footer Placeholder 5"/>
          <p:cNvSpPr>
            <a:spLocks noGrp="1"/>
          </p:cNvSpPr>
          <p:nvPr>
            <p:ph type="ftr" sz="quarter" idx="11"/>
          </p:nvPr>
        </p:nvSpPr>
        <p:spPr/>
        <p:txBody>
          <a:bodyPr/>
          <a:lstStyle/>
          <a:p>
            <a:r>
              <a:rPr lang="en-US"/>
              <a:t>Created for the Community Suicide Prevention Board of Directors by: Coroner Jimmy Roberts</a:t>
            </a:r>
          </a:p>
        </p:txBody>
      </p:sp>
      <p:sp>
        <p:nvSpPr>
          <p:cNvPr id="7" name="Slide Number Placeholder 6"/>
          <p:cNvSpPr>
            <a:spLocks noGrp="1"/>
          </p:cNvSpPr>
          <p:nvPr>
            <p:ph type="sldNum" sz="quarter" idx="12"/>
          </p:nvPr>
        </p:nvSpPr>
        <p:spPr/>
        <p:txBody>
          <a:bodyPr/>
          <a:lstStyle/>
          <a:p>
            <a:fld id="{36C19E12-4FF1-44D6-B558-5087CE27EA88}" type="slidenum">
              <a:rPr lang="en-US" smtClean="0"/>
              <a:t>‹#›</a:t>
            </a:fld>
            <a:endParaRPr lang="en-US"/>
          </a:p>
        </p:txBody>
      </p:sp>
    </p:spTree>
    <p:extLst>
      <p:ext uri="{BB962C8B-B14F-4D97-AF65-F5344CB8AC3E}">
        <p14:creationId xmlns:p14="http://schemas.microsoft.com/office/powerpoint/2010/main" val="1971585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AE84D8D-FB5A-4CAB-A98A-E0C09DEEDFEE}" type="datetime1">
              <a:rPr lang="en-US" smtClean="0"/>
              <a:t>12/4/2025</a:t>
            </a:fld>
            <a:endParaRPr lang="en-US"/>
          </a:p>
        </p:txBody>
      </p:sp>
      <p:sp>
        <p:nvSpPr>
          <p:cNvPr id="8" name="Footer Placeholder 7"/>
          <p:cNvSpPr>
            <a:spLocks noGrp="1"/>
          </p:cNvSpPr>
          <p:nvPr>
            <p:ph type="ftr" sz="quarter" idx="11"/>
          </p:nvPr>
        </p:nvSpPr>
        <p:spPr/>
        <p:txBody>
          <a:bodyPr/>
          <a:lstStyle/>
          <a:p>
            <a:r>
              <a:rPr lang="en-US"/>
              <a:t>Created for the Community Suicide Prevention Board of Directors by: Coroner Jimmy Roberts</a:t>
            </a:r>
          </a:p>
        </p:txBody>
      </p:sp>
      <p:sp>
        <p:nvSpPr>
          <p:cNvPr id="9" name="Slide Number Placeholder 8"/>
          <p:cNvSpPr>
            <a:spLocks noGrp="1"/>
          </p:cNvSpPr>
          <p:nvPr>
            <p:ph type="sldNum" sz="quarter" idx="12"/>
          </p:nvPr>
        </p:nvSpPr>
        <p:spPr/>
        <p:txBody>
          <a:bodyPr/>
          <a:lstStyle/>
          <a:p>
            <a:fld id="{36C19E12-4FF1-44D6-B558-5087CE27EA88}" type="slidenum">
              <a:rPr lang="en-US" smtClean="0"/>
              <a:t>‹#›</a:t>
            </a:fld>
            <a:endParaRPr lang="en-US"/>
          </a:p>
        </p:txBody>
      </p:sp>
    </p:spTree>
    <p:extLst>
      <p:ext uri="{BB962C8B-B14F-4D97-AF65-F5344CB8AC3E}">
        <p14:creationId xmlns:p14="http://schemas.microsoft.com/office/powerpoint/2010/main" val="1965250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ADDADF5-8AB1-4B51-8DB9-A2C618827CBF}" type="datetime1">
              <a:rPr lang="en-US" smtClean="0"/>
              <a:t>12/4/2025</a:t>
            </a:fld>
            <a:endParaRPr lang="en-US"/>
          </a:p>
        </p:txBody>
      </p:sp>
      <p:sp>
        <p:nvSpPr>
          <p:cNvPr id="4" name="Footer Placeholder 3"/>
          <p:cNvSpPr>
            <a:spLocks noGrp="1"/>
          </p:cNvSpPr>
          <p:nvPr>
            <p:ph type="ftr" sz="quarter" idx="11"/>
          </p:nvPr>
        </p:nvSpPr>
        <p:spPr/>
        <p:txBody>
          <a:bodyPr/>
          <a:lstStyle/>
          <a:p>
            <a:r>
              <a:rPr lang="en-US"/>
              <a:t>Created for the Community Suicide Prevention Board of Directors by: Coroner Jimmy Roberts</a:t>
            </a:r>
          </a:p>
        </p:txBody>
      </p:sp>
      <p:sp>
        <p:nvSpPr>
          <p:cNvPr id="5" name="Slide Number Placeholder 4"/>
          <p:cNvSpPr>
            <a:spLocks noGrp="1"/>
          </p:cNvSpPr>
          <p:nvPr>
            <p:ph type="sldNum" sz="quarter" idx="12"/>
          </p:nvPr>
        </p:nvSpPr>
        <p:spPr/>
        <p:txBody>
          <a:bodyPr/>
          <a:lstStyle/>
          <a:p>
            <a:fld id="{36C19E12-4FF1-44D6-B558-5087CE27EA88}" type="slidenum">
              <a:rPr lang="en-US" smtClean="0"/>
              <a:t>‹#›</a:t>
            </a:fld>
            <a:endParaRPr lang="en-US"/>
          </a:p>
        </p:txBody>
      </p:sp>
    </p:spTree>
    <p:extLst>
      <p:ext uri="{BB962C8B-B14F-4D97-AF65-F5344CB8AC3E}">
        <p14:creationId xmlns:p14="http://schemas.microsoft.com/office/powerpoint/2010/main" val="3845756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3D3AB2-DB66-4383-8475-EB2575D2EF31}" type="datetime1">
              <a:rPr lang="en-US" smtClean="0"/>
              <a:t>12/4/2025</a:t>
            </a:fld>
            <a:endParaRPr lang="en-US"/>
          </a:p>
        </p:txBody>
      </p:sp>
      <p:sp>
        <p:nvSpPr>
          <p:cNvPr id="3" name="Footer Placeholder 2"/>
          <p:cNvSpPr>
            <a:spLocks noGrp="1"/>
          </p:cNvSpPr>
          <p:nvPr>
            <p:ph type="ftr" sz="quarter" idx="11"/>
          </p:nvPr>
        </p:nvSpPr>
        <p:spPr/>
        <p:txBody>
          <a:bodyPr/>
          <a:lstStyle/>
          <a:p>
            <a:r>
              <a:rPr lang="en-US"/>
              <a:t>Created for the Community Suicide Prevention Board of Directors by: Coroner Jimmy Roberts</a:t>
            </a:r>
          </a:p>
        </p:txBody>
      </p:sp>
      <p:sp>
        <p:nvSpPr>
          <p:cNvPr id="4" name="Slide Number Placeholder 3"/>
          <p:cNvSpPr>
            <a:spLocks noGrp="1"/>
          </p:cNvSpPr>
          <p:nvPr>
            <p:ph type="sldNum" sz="quarter" idx="12"/>
          </p:nvPr>
        </p:nvSpPr>
        <p:spPr/>
        <p:txBody>
          <a:bodyPr/>
          <a:lstStyle/>
          <a:p>
            <a:fld id="{36C19E12-4FF1-44D6-B558-5087CE27EA88}" type="slidenum">
              <a:rPr lang="en-US" smtClean="0"/>
              <a:t>‹#›</a:t>
            </a:fld>
            <a:endParaRPr lang="en-US"/>
          </a:p>
        </p:txBody>
      </p:sp>
    </p:spTree>
    <p:extLst>
      <p:ext uri="{BB962C8B-B14F-4D97-AF65-F5344CB8AC3E}">
        <p14:creationId xmlns:p14="http://schemas.microsoft.com/office/powerpoint/2010/main" val="2859669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6FC358-E34B-494B-B51A-18B73DAD3C8B}" type="datetime1">
              <a:rPr lang="en-US" smtClean="0"/>
              <a:t>12/4/2025</a:t>
            </a:fld>
            <a:endParaRPr lang="en-US"/>
          </a:p>
        </p:txBody>
      </p:sp>
      <p:sp>
        <p:nvSpPr>
          <p:cNvPr id="6" name="Footer Placeholder 5"/>
          <p:cNvSpPr>
            <a:spLocks noGrp="1"/>
          </p:cNvSpPr>
          <p:nvPr>
            <p:ph type="ftr" sz="quarter" idx="11"/>
          </p:nvPr>
        </p:nvSpPr>
        <p:spPr/>
        <p:txBody>
          <a:bodyPr/>
          <a:lstStyle/>
          <a:p>
            <a:r>
              <a:rPr lang="en-US"/>
              <a:t>Created for the Community Suicide Prevention Board of Directors by: Coroner Jimmy Roberts</a:t>
            </a:r>
          </a:p>
        </p:txBody>
      </p:sp>
      <p:sp>
        <p:nvSpPr>
          <p:cNvPr id="7" name="Slide Number Placeholder 6"/>
          <p:cNvSpPr>
            <a:spLocks noGrp="1"/>
          </p:cNvSpPr>
          <p:nvPr>
            <p:ph type="sldNum" sz="quarter" idx="12"/>
          </p:nvPr>
        </p:nvSpPr>
        <p:spPr/>
        <p:txBody>
          <a:bodyPr/>
          <a:lstStyle/>
          <a:p>
            <a:fld id="{36C19E12-4FF1-44D6-B558-5087CE27EA88}" type="slidenum">
              <a:rPr lang="en-US" smtClean="0"/>
              <a:t>‹#›</a:t>
            </a:fld>
            <a:endParaRPr lang="en-US"/>
          </a:p>
        </p:txBody>
      </p:sp>
    </p:spTree>
    <p:extLst>
      <p:ext uri="{BB962C8B-B14F-4D97-AF65-F5344CB8AC3E}">
        <p14:creationId xmlns:p14="http://schemas.microsoft.com/office/powerpoint/2010/main" val="2559532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CD3D1E4-32E3-4849-92B9-7FD91D2ED056}" type="datetime1">
              <a:rPr lang="en-US" smtClean="0"/>
              <a:t>12/4/2025</a:t>
            </a:fld>
            <a:endParaRPr lang="en-US"/>
          </a:p>
        </p:txBody>
      </p:sp>
      <p:sp>
        <p:nvSpPr>
          <p:cNvPr id="6" name="Footer Placeholder 5"/>
          <p:cNvSpPr>
            <a:spLocks noGrp="1"/>
          </p:cNvSpPr>
          <p:nvPr>
            <p:ph type="ftr" sz="quarter" idx="11"/>
          </p:nvPr>
        </p:nvSpPr>
        <p:spPr/>
        <p:txBody>
          <a:bodyPr/>
          <a:lstStyle/>
          <a:p>
            <a:r>
              <a:rPr lang="en-US"/>
              <a:t>Created for the Community Suicide Prevention Board of Directors by: Coroner Jimmy Roberts</a:t>
            </a:r>
          </a:p>
        </p:txBody>
      </p:sp>
      <p:sp>
        <p:nvSpPr>
          <p:cNvPr id="7" name="Slide Number Placeholder 6"/>
          <p:cNvSpPr>
            <a:spLocks noGrp="1"/>
          </p:cNvSpPr>
          <p:nvPr>
            <p:ph type="sldNum" sz="quarter" idx="12"/>
          </p:nvPr>
        </p:nvSpPr>
        <p:spPr/>
        <p:txBody>
          <a:bodyPr/>
          <a:lstStyle/>
          <a:p>
            <a:fld id="{36C19E12-4FF1-44D6-B558-5087CE27EA88}" type="slidenum">
              <a:rPr lang="en-US" smtClean="0"/>
              <a:t>‹#›</a:t>
            </a:fld>
            <a:endParaRPr lang="en-US"/>
          </a:p>
        </p:txBody>
      </p:sp>
    </p:spTree>
    <p:extLst>
      <p:ext uri="{BB962C8B-B14F-4D97-AF65-F5344CB8AC3E}">
        <p14:creationId xmlns:p14="http://schemas.microsoft.com/office/powerpoint/2010/main" val="2350168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5D6E3B-5CBB-4E8B-8ADA-4C264FF626F5}" type="datetime1">
              <a:rPr lang="en-US" smtClean="0"/>
              <a:t>12/4/2025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Created for the Community Suicide Prevention Board of Directors by: Coroner Jimmy Roberts</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C19E12-4FF1-44D6-B558-5087CE27EA88}" type="slidenum">
              <a:rPr lang="en-US" smtClean="0"/>
              <a:t>‹#›</a:t>
            </a:fld>
            <a:endParaRPr lang="en-US"/>
          </a:p>
        </p:txBody>
      </p:sp>
    </p:spTree>
    <p:extLst>
      <p:ext uri="{BB962C8B-B14F-4D97-AF65-F5344CB8AC3E}">
        <p14:creationId xmlns:p14="http://schemas.microsoft.com/office/powerpoint/2010/main" val="38788009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alphaModFix amt="60000"/>
          </a:blip>
          <a:tile tx="0" ty="0" sx="100000" sy="100000" flip="none" algn="tl"/>
        </a:blipFill>
        <a:effectLst/>
      </p:bgPr>
    </p:bg>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7868D0E6-2301-AB81-4DEA-CA258017F4EF}"/>
              </a:ext>
            </a:extLst>
          </p:cNvPr>
          <p:cNvPicPr>
            <a:picLocks noGrp="1" noChangeAspect="1"/>
          </p:cNvPicPr>
          <p:nvPr>
            <p:ph idx="1"/>
          </p:nvPr>
        </p:nvPicPr>
        <p:blipFill>
          <a:blip r:embed="rId3"/>
          <a:stretch>
            <a:fillRect/>
          </a:stretch>
        </p:blipFill>
        <p:spPr>
          <a:xfrm>
            <a:off x="1530991" y="186026"/>
            <a:ext cx="6082018" cy="6170325"/>
          </a:xfrm>
        </p:spPr>
      </p:pic>
      <p:sp>
        <p:nvSpPr>
          <p:cNvPr id="4" name="Footer Placeholder 3">
            <a:extLst>
              <a:ext uri="{FF2B5EF4-FFF2-40B4-BE49-F238E27FC236}">
                <a16:creationId xmlns:a16="http://schemas.microsoft.com/office/drawing/2014/main" id="{690CA78D-E745-FAB2-53C8-D4C50B443732}"/>
              </a:ext>
            </a:extLst>
          </p:cNvPr>
          <p:cNvSpPr>
            <a:spLocks noGrp="1"/>
          </p:cNvSpPr>
          <p:nvPr>
            <p:ph type="ftr" sz="quarter" idx="11"/>
          </p:nvPr>
        </p:nvSpPr>
        <p:spPr/>
        <p:txBody>
          <a:bodyPr/>
          <a:lstStyle/>
          <a:p>
            <a:r>
              <a:rPr lang="en-US"/>
              <a:t>Created for the Community Suicide Prevention Board of Directors by: Coroner Jimmy Roberts</a:t>
            </a:r>
          </a:p>
        </p:txBody>
      </p:sp>
    </p:spTree>
    <p:extLst>
      <p:ext uri="{BB962C8B-B14F-4D97-AF65-F5344CB8AC3E}">
        <p14:creationId xmlns:p14="http://schemas.microsoft.com/office/powerpoint/2010/main" val="3163454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alphaModFix amt="60000"/>
          </a:blip>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07B9A-10B1-732B-1F52-ECC1EB1D850A}"/>
              </a:ext>
            </a:extLst>
          </p:cNvPr>
          <p:cNvSpPr>
            <a:spLocks noGrp="1"/>
          </p:cNvSpPr>
          <p:nvPr>
            <p:ph type="title"/>
          </p:nvPr>
        </p:nvSpPr>
        <p:spPr/>
        <p:txBody>
          <a:bodyPr/>
          <a:lstStyle/>
          <a:p>
            <a:pPr algn="ctr"/>
            <a:r>
              <a:rPr lang="en-US" dirty="0">
                <a:latin typeface="Baskerville Old Face" panose="02020602080505020303" pitchFamily="18" charset="0"/>
              </a:rPr>
              <a:t>Who grades our work?</a:t>
            </a:r>
          </a:p>
        </p:txBody>
      </p:sp>
      <p:sp>
        <p:nvSpPr>
          <p:cNvPr id="3" name="Content Placeholder 2">
            <a:extLst>
              <a:ext uri="{FF2B5EF4-FFF2-40B4-BE49-F238E27FC236}">
                <a16:creationId xmlns:a16="http://schemas.microsoft.com/office/drawing/2014/main" id="{CE2B95B1-55F8-B08F-E749-234144E84A6B}"/>
              </a:ext>
            </a:extLst>
          </p:cNvPr>
          <p:cNvSpPr>
            <a:spLocks noGrp="1"/>
          </p:cNvSpPr>
          <p:nvPr>
            <p:ph idx="1"/>
          </p:nvPr>
        </p:nvSpPr>
        <p:spPr/>
        <p:txBody>
          <a:bodyPr>
            <a:normAutofit lnSpcReduction="10000"/>
          </a:bodyPr>
          <a:lstStyle/>
          <a:p>
            <a:r>
              <a:rPr lang="en-US" dirty="0">
                <a:latin typeface="Baskerville Old Face" panose="02020602080505020303" pitchFamily="18" charset="0"/>
              </a:rPr>
              <a:t>Family members of the decedent</a:t>
            </a:r>
          </a:p>
          <a:p>
            <a:r>
              <a:rPr lang="en-US" dirty="0">
                <a:latin typeface="Baskerville Old Face" panose="02020602080505020303" pitchFamily="18" charset="0"/>
              </a:rPr>
              <a:t>Judges</a:t>
            </a:r>
          </a:p>
          <a:p>
            <a:r>
              <a:rPr lang="en-US" dirty="0">
                <a:latin typeface="Baskerville Old Face" panose="02020602080505020303" pitchFamily="18" charset="0"/>
              </a:rPr>
              <a:t>Juries</a:t>
            </a:r>
          </a:p>
          <a:p>
            <a:r>
              <a:rPr lang="en-US" dirty="0">
                <a:latin typeface="Baskerville Old Face" panose="02020602080505020303" pitchFamily="18" charset="0"/>
              </a:rPr>
              <a:t>Pathologists</a:t>
            </a:r>
          </a:p>
          <a:p>
            <a:r>
              <a:rPr lang="en-US" dirty="0">
                <a:latin typeface="Baskerville Old Face" panose="02020602080505020303" pitchFamily="18" charset="0"/>
              </a:rPr>
              <a:t>Law enforcement</a:t>
            </a:r>
          </a:p>
          <a:p>
            <a:r>
              <a:rPr lang="en-US" dirty="0">
                <a:latin typeface="Baskerville Old Face" panose="02020602080505020303" pitchFamily="18" charset="0"/>
              </a:rPr>
              <a:t>Prosecutors</a:t>
            </a:r>
          </a:p>
          <a:p>
            <a:r>
              <a:rPr lang="en-US" dirty="0">
                <a:latin typeface="Baskerville Old Face" panose="02020602080505020303" pitchFamily="18" charset="0"/>
              </a:rPr>
              <a:t>Insurance companies</a:t>
            </a:r>
          </a:p>
          <a:p>
            <a:r>
              <a:rPr lang="en-US" dirty="0">
                <a:latin typeface="Baskerville Old Face" panose="02020602080505020303" pitchFamily="18" charset="0"/>
              </a:rPr>
              <a:t>Attorneys </a:t>
            </a:r>
          </a:p>
          <a:p>
            <a:r>
              <a:rPr lang="en-US" dirty="0">
                <a:latin typeface="Baskerville Old Face" panose="02020602080505020303" pitchFamily="18" charset="0"/>
              </a:rPr>
              <a:t>The public</a:t>
            </a:r>
          </a:p>
        </p:txBody>
      </p:sp>
      <p:sp>
        <p:nvSpPr>
          <p:cNvPr id="4" name="Footer Placeholder 3">
            <a:extLst>
              <a:ext uri="{FF2B5EF4-FFF2-40B4-BE49-F238E27FC236}">
                <a16:creationId xmlns:a16="http://schemas.microsoft.com/office/drawing/2014/main" id="{CC623BE6-4076-FCCC-A33E-6CC5B1AE64A5}"/>
              </a:ext>
            </a:extLst>
          </p:cNvPr>
          <p:cNvSpPr>
            <a:spLocks noGrp="1"/>
          </p:cNvSpPr>
          <p:nvPr>
            <p:ph type="ftr" sz="quarter" idx="11"/>
          </p:nvPr>
        </p:nvSpPr>
        <p:spPr/>
        <p:txBody>
          <a:bodyPr/>
          <a:lstStyle/>
          <a:p>
            <a:r>
              <a:rPr lang="en-US"/>
              <a:t>Created for the Community Suicide Prevention Board of Directors by: Coroner Jimmy Roberts</a:t>
            </a:r>
          </a:p>
        </p:txBody>
      </p:sp>
    </p:spTree>
    <p:extLst>
      <p:ext uri="{BB962C8B-B14F-4D97-AF65-F5344CB8AC3E}">
        <p14:creationId xmlns:p14="http://schemas.microsoft.com/office/powerpoint/2010/main" val="3129833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alphaModFix amt="60000"/>
          </a:blip>
          <a:tile tx="0" ty="0" sx="100000" sy="100000" flip="none" algn="tl"/>
        </a:blipFill>
        <a:effectLst/>
      </p:bgPr>
    </p:bg>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A281A802-DFEE-3CD3-EDDE-471BC9B0319C}"/>
              </a:ext>
            </a:extLst>
          </p:cNvPr>
          <p:cNvSpPr>
            <a:spLocks noGrp="1"/>
          </p:cNvSpPr>
          <p:nvPr>
            <p:ph type="ftr" sz="quarter" idx="11"/>
          </p:nvPr>
        </p:nvSpPr>
        <p:spPr/>
        <p:txBody>
          <a:bodyPr/>
          <a:lstStyle/>
          <a:p>
            <a:r>
              <a:rPr lang="en-US"/>
              <a:t>Created for the Community Suicide Prevention Board of Directors by: Coroner Jimmy Roberts</a:t>
            </a:r>
          </a:p>
        </p:txBody>
      </p:sp>
      <p:sp>
        <p:nvSpPr>
          <p:cNvPr id="2" name="TextBox 1">
            <a:extLst>
              <a:ext uri="{FF2B5EF4-FFF2-40B4-BE49-F238E27FC236}">
                <a16:creationId xmlns:a16="http://schemas.microsoft.com/office/drawing/2014/main" id="{01D41A35-7373-4EBE-821A-2367293C7670}"/>
              </a:ext>
            </a:extLst>
          </p:cNvPr>
          <p:cNvSpPr txBox="1"/>
          <p:nvPr/>
        </p:nvSpPr>
        <p:spPr>
          <a:xfrm>
            <a:off x="295295" y="1028343"/>
            <a:ext cx="8553410" cy="4431983"/>
          </a:xfrm>
          <a:prstGeom prst="rect">
            <a:avLst/>
          </a:prstGeom>
          <a:noFill/>
        </p:spPr>
        <p:txBody>
          <a:bodyPr wrap="square" rtlCol="0">
            <a:spAutoFit/>
          </a:bodyPr>
          <a:lstStyle/>
          <a:p>
            <a:r>
              <a:rPr lang="en-US" sz="2400" dirty="0">
                <a:latin typeface="Baskerville Old Face" panose="02020602080505020303" pitchFamily="18" charset="0"/>
              </a:rPr>
              <a:t>James “Jimmy” Roberts, AA, D-ABMDI, NRP (Ret.) </a:t>
            </a:r>
          </a:p>
          <a:p>
            <a:r>
              <a:rPr lang="en-US" sz="2400" dirty="0">
                <a:latin typeface="Baskerville Old Face" panose="02020602080505020303" pitchFamily="18" charset="0"/>
              </a:rPr>
              <a:t>Coroner Bingham County</a:t>
            </a:r>
            <a:br>
              <a:rPr lang="en-US" sz="2400" dirty="0">
                <a:latin typeface="Baskerville Old Face" panose="02020602080505020303" pitchFamily="18" charset="0"/>
              </a:rPr>
            </a:br>
            <a:r>
              <a:rPr lang="en-US" sz="2400" dirty="0">
                <a:latin typeface="Baskerville Old Face" panose="02020602080505020303" pitchFamily="18" charset="0"/>
              </a:rPr>
              <a:t>Former Deputy Coroner/MDI Ada County Coroner’s Office</a:t>
            </a:r>
            <a:br>
              <a:rPr lang="en-US" sz="2400" dirty="0">
                <a:latin typeface="Baskerville Old Face" panose="02020602080505020303" pitchFamily="18" charset="0"/>
              </a:rPr>
            </a:br>
            <a:r>
              <a:rPr lang="en-US" sz="2400" dirty="0">
                <a:latin typeface="Baskerville Old Face" panose="02020602080505020303" pitchFamily="18" charset="0"/>
              </a:rPr>
              <a:t>Univ. of Tenn. Knoxville (body Farm)</a:t>
            </a:r>
            <a:br>
              <a:rPr lang="en-US" sz="2400" dirty="0">
                <a:latin typeface="Baskerville Old Face" panose="02020602080505020303" pitchFamily="18" charset="0"/>
              </a:rPr>
            </a:br>
            <a:r>
              <a:rPr lang="en-US" sz="2400" dirty="0">
                <a:latin typeface="Baskerville Old Face" panose="02020602080505020303" pitchFamily="18" charset="0"/>
              </a:rPr>
              <a:t>St. Louis School of Medicine (MDI)</a:t>
            </a:r>
            <a:br>
              <a:rPr lang="en-US" sz="2400" dirty="0">
                <a:latin typeface="Baskerville Old Face" panose="02020602080505020303" pitchFamily="18" charset="0"/>
              </a:rPr>
            </a:br>
            <a:r>
              <a:rPr lang="en-US" sz="2400" dirty="0">
                <a:latin typeface="Baskerville Old Face" panose="02020602080505020303" pitchFamily="18" charset="0"/>
              </a:rPr>
              <a:t>Univ. of North Dakota  (Death Investigation)</a:t>
            </a:r>
            <a:br>
              <a:rPr lang="en-US" sz="2400" dirty="0">
                <a:latin typeface="Baskerville Old Face" panose="02020602080505020303" pitchFamily="18" charset="0"/>
              </a:rPr>
            </a:br>
            <a:r>
              <a:rPr lang="en-US" sz="2400" dirty="0">
                <a:latin typeface="Baskerville Old Face" panose="02020602080505020303" pitchFamily="18" charset="0"/>
              </a:rPr>
              <a:t>34 years, Fireman/Paramedic/Training Officer (LT)</a:t>
            </a:r>
            <a:br>
              <a:rPr lang="en-US" sz="2400" dirty="0">
                <a:latin typeface="Baskerville Old Face" panose="02020602080505020303" pitchFamily="18" charset="0"/>
              </a:rPr>
            </a:br>
            <a:r>
              <a:rPr lang="en-US" sz="2400" dirty="0">
                <a:latin typeface="Baskerville Old Face" panose="02020602080505020303" pitchFamily="18" charset="0"/>
              </a:rPr>
              <a:t>USNR Corpsmen w/4</a:t>
            </a:r>
            <a:r>
              <a:rPr lang="en-US" sz="2400" baseline="30000" dirty="0">
                <a:latin typeface="Baskerville Old Face" panose="02020602080505020303" pitchFamily="18" charset="0"/>
              </a:rPr>
              <a:t>th</a:t>
            </a:r>
            <a:r>
              <a:rPr lang="en-US" sz="2400" dirty="0">
                <a:latin typeface="Baskerville Old Face" panose="02020602080505020303" pitchFamily="18" charset="0"/>
              </a:rPr>
              <a:t> MAR DIV 1/25 Bravo Co.</a:t>
            </a:r>
            <a:br>
              <a:rPr lang="en-US" sz="2400" dirty="0">
                <a:latin typeface="Baskerville Old Face" panose="02020602080505020303" pitchFamily="18" charset="0"/>
              </a:rPr>
            </a:br>
            <a:r>
              <a:rPr lang="en-US" sz="2400" dirty="0">
                <a:latin typeface="Baskerville Old Face" panose="02020602080505020303" pitchFamily="18" charset="0"/>
              </a:rPr>
              <a:t>Plymouth Police Academy, Plymouth MA</a:t>
            </a:r>
            <a:br>
              <a:rPr lang="en-US" sz="2400" dirty="0">
                <a:latin typeface="Baskerville Old Face" panose="02020602080505020303" pitchFamily="18" charset="0"/>
              </a:rPr>
            </a:br>
            <a:r>
              <a:rPr lang="en-US" sz="2400" dirty="0">
                <a:latin typeface="Baskerville Old Face" panose="02020602080505020303" pitchFamily="18" charset="0"/>
              </a:rPr>
              <a:t>Idaho Child Fatality Review Team,  and the Idaho Association of Counties Board of Directors as the coroner representative. </a:t>
            </a:r>
          </a:p>
          <a:p>
            <a:endParaRPr lang="en-US" dirty="0">
              <a:latin typeface="Baskerville Old Face" panose="02020602080505020303" pitchFamily="18" charset="0"/>
            </a:endParaRPr>
          </a:p>
        </p:txBody>
      </p:sp>
    </p:spTree>
    <p:extLst>
      <p:ext uri="{BB962C8B-B14F-4D97-AF65-F5344CB8AC3E}">
        <p14:creationId xmlns:p14="http://schemas.microsoft.com/office/powerpoint/2010/main" val="3398784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alphaModFix amt="60000"/>
          </a:blip>
          <a:tile tx="0" ty="0" sx="100000" sy="100000" flip="none" algn="tl"/>
        </a:blip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F9D6E5F-A9B8-74A3-10CF-EC96799CE2A1}"/>
              </a:ext>
            </a:extLst>
          </p:cNvPr>
          <p:cNvSpPr txBox="1"/>
          <p:nvPr/>
        </p:nvSpPr>
        <p:spPr>
          <a:xfrm>
            <a:off x="867747" y="2857489"/>
            <a:ext cx="7557796" cy="1354217"/>
          </a:xfrm>
          <a:prstGeom prst="rect">
            <a:avLst/>
          </a:prstGeom>
          <a:noFill/>
        </p:spPr>
        <p:txBody>
          <a:bodyPr wrap="square" rtlCol="0">
            <a:spAutoFit/>
          </a:bodyPr>
          <a:lstStyle/>
          <a:p>
            <a:endParaRPr lang="en-US" dirty="0">
              <a:latin typeface="Bookman Old Style" panose="02050604050505020204" pitchFamily="18" charset="0"/>
            </a:endParaRPr>
          </a:p>
          <a:p>
            <a:pPr marL="342900" indent="-342900">
              <a:buFont typeface="Arial" panose="020B0604020202020204" pitchFamily="34" charset="0"/>
              <a:buChar char="•"/>
            </a:pPr>
            <a:r>
              <a:rPr lang="en-US" sz="3200" dirty="0">
                <a:latin typeface="Bookman Old Style" panose="02050604050505020204" pitchFamily="18" charset="0"/>
              </a:rPr>
              <a:t>I have no financial disclosures to make regarding this presentation.</a:t>
            </a:r>
          </a:p>
        </p:txBody>
      </p:sp>
      <p:sp>
        <p:nvSpPr>
          <p:cNvPr id="6" name="TextBox 5">
            <a:extLst>
              <a:ext uri="{FF2B5EF4-FFF2-40B4-BE49-F238E27FC236}">
                <a16:creationId xmlns:a16="http://schemas.microsoft.com/office/drawing/2014/main" id="{9CB0679C-6AB0-D172-DBC6-D7230FF6260A}"/>
              </a:ext>
            </a:extLst>
          </p:cNvPr>
          <p:cNvSpPr txBox="1"/>
          <p:nvPr/>
        </p:nvSpPr>
        <p:spPr>
          <a:xfrm>
            <a:off x="867747" y="729842"/>
            <a:ext cx="7412187" cy="1015663"/>
          </a:xfrm>
          <a:prstGeom prst="rect">
            <a:avLst/>
          </a:prstGeom>
          <a:noFill/>
        </p:spPr>
        <p:txBody>
          <a:bodyPr wrap="square" rtlCol="0">
            <a:spAutoFit/>
          </a:bodyPr>
          <a:lstStyle/>
          <a:p>
            <a:pPr algn="ctr"/>
            <a:r>
              <a:rPr lang="en-US" sz="6000" dirty="0">
                <a:latin typeface="Baskerville Old Face" panose="02020602080505020303" pitchFamily="18" charset="0"/>
              </a:rPr>
              <a:t>Disclosures</a:t>
            </a:r>
          </a:p>
        </p:txBody>
      </p:sp>
      <p:sp>
        <p:nvSpPr>
          <p:cNvPr id="7" name="Footer Placeholder 6">
            <a:extLst>
              <a:ext uri="{FF2B5EF4-FFF2-40B4-BE49-F238E27FC236}">
                <a16:creationId xmlns:a16="http://schemas.microsoft.com/office/drawing/2014/main" id="{A281A802-DFEE-3CD3-EDDE-471BC9B0319C}"/>
              </a:ext>
            </a:extLst>
          </p:cNvPr>
          <p:cNvSpPr>
            <a:spLocks noGrp="1"/>
          </p:cNvSpPr>
          <p:nvPr>
            <p:ph type="ftr" sz="quarter" idx="11"/>
          </p:nvPr>
        </p:nvSpPr>
        <p:spPr/>
        <p:txBody>
          <a:bodyPr/>
          <a:lstStyle/>
          <a:p>
            <a:r>
              <a:rPr lang="en-US"/>
              <a:t>Created for the Community Suicide Prevention Board of Directors by: Coroner Jimmy Roberts</a:t>
            </a:r>
          </a:p>
        </p:txBody>
      </p:sp>
    </p:spTree>
    <p:extLst>
      <p:ext uri="{BB962C8B-B14F-4D97-AF65-F5344CB8AC3E}">
        <p14:creationId xmlns:p14="http://schemas.microsoft.com/office/powerpoint/2010/main" val="70735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alphaModFix amt="60000"/>
          </a:blip>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5E737-D6B5-A74A-13BA-E5DA11899CEF}"/>
              </a:ext>
            </a:extLst>
          </p:cNvPr>
          <p:cNvSpPr>
            <a:spLocks noGrp="1"/>
          </p:cNvSpPr>
          <p:nvPr>
            <p:ph type="title"/>
          </p:nvPr>
        </p:nvSpPr>
        <p:spPr/>
        <p:txBody>
          <a:bodyPr/>
          <a:lstStyle/>
          <a:p>
            <a:pPr algn="ctr"/>
            <a:r>
              <a:rPr lang="en-US" dirty="0">
                <a:latin typeface="Baskerville Old Face" panose="02020602080505020303" pitchFamily="18" charset="0"/>
              </a:rPr>
              <a:t>What is a coroner in Idaho?</a:t>
            </a:r>
          </a:p>
        </p:txBody>
      </p:sp>
      <p:sp>
        <p:nvSpPr>
          <p:cNvPr id="3" name="Content Placeholder 2">
            <a:extLst>
              <a:ext uri="{FF2B5EF4-FFF2-40B4-BE49-F238E27FC236}">
                <a16:creationId xmlns:a16="http://schemas.microsoft.com/office/drawing/2014/main" id="{B7F5E7EC-9197-B1FB-EE03-D161B0660999}"/>
              </a:ext>
            </a:extLst>
          </p:cNvPr>
          <p:cNvSpPr>
            <a:spLocks noGrp="1"/>
          </p:cNvSpPr>
          <p:nvPr>
            <p:ph idx="1"/>
          </p:nvPr>
        </p:nvSpPr>
        <p:spPr>
          <a:xfrm>
            <a:off x="628650" y="1825625"/>
            <a:ext cx="7886700" cy="2075256"/>
          </a:xfrm>
        </p:spPr>
        <p:txBody>
          <a:bodyPr/>
          <a:lstStyle/>
          <a:p>
            <a:r>
              <a:rPr lang="en-US" sz="2800" b="0" i="0" dirty="0">
                <a:solidFill>
                  <a:srgbClr val="333333"/>
                </a:solidFill>
                <a:effectLst/>
                <a:latin typeface="Baskerville Old Face" panose="02020602080505020303" pitchFamily="18" charset="0"/>
              </a:rPr>
              <a:t>Each county in Idaho has an elected County Coroner. The election of the Coroner occurs every four years. The Coroner investigates deaths that occur under certain circumstances defined by Idaho Code. </a:t>
            </a:r>
            <a:r>
              <a:rPr lang="en-US" sz="2800" dirty="0">
                <a:solidFill>
                  <a:srgbClr val="333333"/>
                </a:solidFill>
                <a:latin typeface="Baskerville Old Face" panose="02020602080505020303" pitchFamily="18" charset="0"/>
              </a:rPr>
              <a:t>i.e. </a:t>
            </a:r>
          </a:p>
          <a:p>
            <a:endParaRPr lang="en-US" dirty="0"/>
          </a:p>
        </p:txBody>
      </p:sp>
      <p:sp>
        <p:nvSpPr>
          <p:cNvPr id="4" name="Footer Placeholder 3">
            <a:extLst>
              <a:ext uri="{FF2B5EF4-FFF2-40B4-BE49-F238E27FC236}">
                <a16:creationId xmlns:a16="http://schemas.microsoft.com/office/drawing/2014/main" id="{59B1D498-CC64-2446-B692-57EF82BCD23C}"/>
              </a:ext>
            </a:extLst>
          </p:cNvPr>
          <p:cNvSpPr>
            <a:spLocks noGrp="1"/>
          </p:cNvSpPr>
          <p:nvPr>
            <p:ph type="ftr" sz="quarter" idx="11"/>
          </p:nvPr>
        </p:nvSpPr>
        <p:spPr/>
        <p:txBody>
          <a:bodyPr/>
          <a:lstStyle/>
          <a:p>
            <a:r>
              <a:rPr lang="en-US"/>
              <a:t>Created for the Community Suicide Prevention Board of Directors by: Coroner Jimmy Roberts</a:t>
            </a:r>
          </a:p>
        </p:txBody>
      </p:sp>
      <p:sp>
        <p:nvSpPr>
          <p:cNvPr id="6" name="TextBox 5">
            <a:extLst>
              <a:ext uri="{FF2B5EF4-FFF2-40B4-BE49-F238E27FC236}">
                <a16:creationId xmlns:a16="http://schemas.microsoft.com/office/drawing/2014/main" id="{901611EA-428F-1333-F03E-EEF475CA66A5}"/>
              </a:ext>
            </a:extLst>
          </p:cNvPr>
          <p:cNvSpPr txBox="1"/>
          <p:nvPr/>
        </p:nvSpPr>
        <p:spPr>
          <a:xfrm>
            <a:off x="628650" y="3907551"/>
            <a:ext cx="7508671" cy="2585323"/>
          </a:xfrm>
          <a:prstGeom prst="rect">
            <a:avLst/>
          </a:prstGeom>
          <a:noFill/>
        </p:spPr>
        <p:txBody>
          <a:bodyPr wrap="square" numCol="2" rtlCol="0">
            <a:spAutoFit/>
          </a:bodyPr>
          <a:lstStyle/>
          <a:p>
            <a:pPr algn="ctr"/>
            <a:endParaRPr lang="en-US" sz="1800" dirty="0">
              <a:solidFill>
                <a:srgbClr val="333333"/>
              </a:solidFill>
              <a:latin typeface="Baskerville Old Face" panose="02020602080505020303" pitchFamily="18" charset="0"/>
            </a:endParaRPr>
          </a:p>
          <a:p>
            <a:pPr algn="ctr"/>
            <a:r>
              <a:rPr lang="en-US" sz="2000" dirty="0">
                <a:solidFill>
                  <a:srgbClr val="333333"/>
                </a:solidFill>
                <a:latin typeface="Baskerville Old Face" panose="02020602080505020303" pitchFamily="18" charset="0"/>
              </a:rPr>
              <a:t>Homicide</a:t>
            </a:r>
            <a:endParaRPr lang="en-US" sz="2000" b="0" i="0" dirty="0">
              <a:solidFill>
                <a:srgbClr val="333333"/>
              </a:solidFill>
              <a:effectLst/>
              <a:latin typeface="Baskerville Old Face" panose="02020602080505020303" pitchFamily="18" charset="0"/>
            </a:endParaRPr>
          </a:p>
          <a:p>
            <a:pPr marL="0" indent="0" algn="ctr">
              <a:buNone/>
            </a:pPr>
            <a:endParaRPr lang="en-US" sz="2000" dirty="0">
              <a:solidFill>
                <a:srgbClr val="333333"/>
              </a:solidFill>
              <a:latin typeface="Baskerville Old Face" panose="02020602080505020303" pitchFamily="18" charset="0"/>
            </a:endParaRPr>
          </a:p>
          <a:p>
            <a:pPr algn="ctr"/>
            <a:r>
              <a:rPr lang="en-US" sz="2000" dirty="0">
                <a:solidFill>
                  <a:srgbClr val="333333"/>
                </a:solidFill>
                <a:latin typeface="Baskerville Old Face" panose="02020602080505020303" pitchFamily="18" charset="0"/>
              </a:rPr>
              <a:t>Accidental</a:t>
            </a:r>
          </a:p>
          <a:p>
            <a:pPr algn="ctr"/>
            <a:endParaRPr lang="en-US" sz="2000" dirty="0">
              <a:solidFill>
                <a:srgbClr val="333333"/>
              </a:solidFill>
              <a:latin typeface="Baskerville Old Face" panose="02020602080505020303" pitchFamily="18" charset="0"/>
            </a:endParaRPr>
          </a:p>
          <a:p>
            <a:pPr algn="ctr"/>
            <a:r>
              <a:rPr lang="en-US" sz="2000" dirty="0">
                <a:solidFill>
                  <a:srgbClr val="333333"/>
                </a:solidFill>
                <a:latin typeface="Baskerville Old Face" panose="02020602080505020303" pitchFamily="18" charset="0"/>
              </a:rPr>
              <a:t>Suicide</a:t>
            </a:r>
          </a:p>
          <a:p>
            <a:pPr algn="ctr"/>
            <a:endParaRPr lang="en-US" sz="2000" dirty="0">
              <a:solidFill>
                <a:srgbClr val="333333"/>
              </a:solidFill>
              <a:latin typeface="Baskerville Old Face" panose="02020602080505020303" pitchFamily="18" charset="0"/>
            </a:endParaRPr>
          </a:p>
          <a:p>
            <a:pPr algn="ctr"/>
            <a:endParaRPr lang="en-US" sz="2000" dirty="0">
              <a:solidFill>
                <a:srgbClr val="333333"/>
              </a:solidFill>
              <a:latin typeface="Baskerville Old Face" panose="02020602080505020303" pitchFamily="18" charset="0"/>
            </a:endParaRPr>
          </a:p>
          <a:p>
            <a:pPr algn="ctr"/>
            <a:endParaRPr lang="en-US" sz="2000" dirty="0">
              <a:solidFill>
                <a:srgbClr val="333333"/>
              </a:solidFill>
              <a:latin typeface="Baskerville Old Face" panose="02020602080505020303" pitchFamily="18" charset="0"/>
            </a:endParaRPr>
          </a:p>
          <a:p>
            <a:pPr algn="ctr"/>
            <a:endParaRPr lang="en-US" sz="2000" dirty="0">
              <a:solidFill>
                <a:srgbClr val="333333"/>
              </a:solidFill>
              <a:latin typeface="Baskerville Old Face" panose="02020602080505020303" pitchFamily="18" charset="0"/>
            </a:endParaRPr>
          </a:p>
          <a:p>
            <a:pPr algn="ctr"/>
            <a:r>
              <a:rPr lang="en-US" sz="2000" dirty="0">
                <a:solidFill>
                  <a:srgbClr val="333333"/>
                </a:solidFill>
                <a:latin typeface="Baskerville Old Face" panose="02020602080505020303" pitchFamily="18" charset="0"/>
              </a:rPr>
              <a:t>Natural </a:t>
            </a:r>
          </a:p>
          <a:p>
            <a:pPr algn="ctr"/>
            <a:endParaRPr lang="en-US" sz="2000" dirty="0">
              <a:solidFill>
                <a:srgbClr val="333333"/>
              </a:solidFill>
              <a:latin typeface="Baskerville Old Face" panose="02020602080505020303" pitchFamily="18" charset="0"/>
            </a:endParaRPr>
          </a:p>
          <a:p>
            <a:pPr algn="ctr"/>
            <a:r>
              <a:rPr lang="en-US" sz="2000" dirty="0">
                <a:solidFill>
                  <a:srgbClr val="333333"/>
                </a:solidFill>
                <a:latin typeface="Baskerville Old Face" panose="02020602080505020303" pitchFamily="18" charset="0"/>
              </a:rPr>
              <a:t>Undetermined</a:t>
            </a:r>
          </a:p>
          <a:p>
            <a:endParaRPr lang="en-US" dirty="0"/>
          </a:p>
        </p:txBody>
      </p:sp>
    </p:spTree>
    <p:extLst>
      <p:ext uri="{BB962C8B-B14F-4D97-AF65-F5344CB8AC3E}">
        <p14:creationId xmlns:p14="http://schemas.microsoft.com/office/powerpoint/2010/main" val="630732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3" end="3"/>
                                            </p:txEl>
                                          </p:spTgt>
                                        </p:tgtEl>
                                        <p:attrNameLst>
                                          <p:attrName>style.visibility</p:attrName>
                                        </p:attrNameLst>
                                      </p:cBhvr>
                                      <p:to>
                                        <p:strVal val="visible"/>
                                      </p:to>
                                    </p:set>
                                    <p:animEffect transition="in" filter="fade">
                                      <p:cBhvr>
                                        <p:cTn id="12" dur="500"/>
                                        <p:tgtEl>
                                          <p:spTgt spid="6">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animEffect transition="in" filter="fade">
                                      <p:cBhvr>
                                        <p:cTn id="17" dur="500"/>
                                        <p:tgtEl>
                                          <p:spTgt spid="6">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10" end="10"/>
                                            </p:txEl>
                                          </p:spTgt>
                                        </p:tgtEl>
                                        <p:attrNameLst>
                                          <p:attrName>style.visibility</p:attrName>
                                        </p:attrNameLst>
                                      </p:cBhvr>
                                      <p:to>
                                        <p:strVal val="visible"/>
                                      </p:to>
                                    </p:set>
                                    <p:animEffect transition="in" filter="fade">
                                      <p:cBhvr>
                                        <p:cTn id="22" dur="500"/>
                                        <p:tgtEl>
                                          <p:spTgt spid="6">
                                            <p:txEl>
                                              <p:pRg st="10" end="1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12" end="12"/>
                                            </p:txEl>
                                          </p:spTgt>
                                        </p:tgtEl>
                                        <p:attrNameLst>
                                          <p:attrName>style.visibility</p:attrName>
                                        </p:attrNameLst>
                                      </p:cBhvr>
                                      <p:to>
                                        <p:strVal val="visible"/>
                                      </p:to>
                                    </p:set>
                                    <p:animEffect transition="in" filter="fade">
                                      <p:cBhvr>
                                        <p:cTn id="27" dur="500"/>
                                        <p:tgtEl>
                                          <p:spTgt spid="6">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alphaModFix amt="60000"/>
          </a:blip>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954A8-9EE2-E735-C49C-CE53E7A79FD9}"/>
              </a:ext>
            </a:extLst>
          </p:cNvPr>
          <p:cNvSpPr>
            <a:spLocks noGrp="1"/>
          </p:cNvSpPr>
          <p:nvPr>
            <p:ph type="title"/>
          </p:nvPr>
        </p:nvSpPr>
        <p:spPr/>
        <p:txBody>
          <a:bodyPr/>
          <a:lstStyle/>
          <a:p>
            <a:pPr algn="ctr"/>
            <a:r>
              <a:rPr lang="en-US" dirty="0">
                <a:latin typeface="Baskerville Old Face" panose="02020602080505020303" pitchFamily="18" charset="0"/>
              </a:rPr>
              <a:t>Roles and Responsibilities of the Coroner’s Office</a:t>
            </a:r>
          </a:p>
        </p:txBody>
      </p:sp>
      <p:sp>
        <p:nvSpPr>
          <p:cNvPr id="3" name="Content Placeholder 2">
            <a:extLst>
              <a:ext uri="{FF2B5EF4-FFF2-40B4-BE49-F238E27FC236}">
                <a16:creationId xmlns:a16="http://schemas.microsoft.com/office/drawing/2014/main" id="{2A819156-14FA-C44D-657E-61F48478E34F}"/>
              </a:ext>
            </a:extLst>
          </p:cNvPr>
          <p:cNvSpPr>
            <a:spLocks noGrp="1"/>
          </p:cNvSpPr>
          <p:nvPr>
            <p:ph idx="1"/>
          </p:nvPr>
        </p:nvSpPr>
        <p:spPr/>
        <p:txBody>
          <a:bodyPr/>
          <a:lstStyle/>
          <a:p>
            <a:r>
              <a:rPr lang="en-US" sz="2800" b="0" i="0" dirty="0">
                <a:solidFill>
                  <a:srgbClr val="333333"/>
                </a:solidFill>
                <a:effectLst/>
                <a:latin typeface="Baskerville Old Face" panose="02020602080505020303" pitchFamily="18" charset="0"/>
              </a:rPr>
              <a:t>The Coroner is responsible to confirm </a:t>
            </a:r>
            <a:r>
              <a:rPr lang="en-US" sz="2800" b="0" i="1" dirty="0">
                <a:solidFill>
                  <a:srgbClr val="333333"/>
                </a:solidFill>
                <a:effectLst/>
                <a:latin typeface="Baskerville Old Face" panose="02020602080505020303" pitchFamily="18" charset="0"/>
              </a:rPr>
              <a:t>identity</a:t>
            </a:r>
            <a:r>
              <a:rPr lang="en-US" sz="2800" b="0" i="0" dirty="0">
                <a:solidFill>
                  <a:srgbClr val="333333"/>
                </a:solidFill>
                <a:effectLst/>
                <a:latin typeface="Baskerville Old Face" panose="02020602080505020303" pitchFamily="18" charset="0"/>
              </a:rPr>
              <a:t>, determine the </a:t>
            </a:r>
            <a:r>
              <a:rPr lang="en-US" sz="2800" b="0" i="1" dirty="0">
                <a:solidFill>
                  <a:srgbClr val="333333"/>
                </a:solidFill>
                <a:effectLst/>
                <a:latin typeface="Baskerville Old Face" panose="02020602080505020303" pitchFamily="18" charset="0"/>
              </a:rPr>
              <a:t>time</a:t>
            </a:r>
            <a:r>
              <a:rPr lang="en-US" sz="2800" b="0" i="0" dirty="0">
                <a:solidFill>
                  <a:srgbClr val="333333"/>
                </a:solidFill>
                <a:effectLst/>
                <a:latin typeface="Baskerville Old Face" panose="02020602080505020303" pitchFamily="18" charset="0"/>
              </a:rPr>
              <a:t>, </a:t>
            </a:r>
            <a:r>
              <a:rPr lang="en-US" i="1" dirty="0">
                <a:solidFill>
                  <a:srgbClr val="333333"/>
                </a:solidFill>
                <a:latin typeface="Baskerville Old Face" panose="02020602080505020303" pitchFamily="18" charset="0"/>
              </a:rPr>
              <a:t>c</a:t>
            </a:r>
            <a:r>
              <a:rPr lang="en-US" sz="2800" b="0" i="1" dirty="0">
                <a:solidFill>
                  <a:srgbClr val="333333"/>
                </a:solidFill>
                <a:effectLst/>
                <a:latin typeface="Baskerville Old Face" panose="02020602080505020303" pitchFamily="18" charset="0"/>
              </a:rPr>
              <a:t>ause</a:t>
            </a:r>
            <a:r>
              <a:rPr lang="en-US" sz="2800" b="0" i="0" dirty="0">
                <a:solidFill>
                  <a:srgbClr val="333333"/>
                </a:solidFill>
                <a:effectLst/>
                <a:latin typeface="Baskerville Old Face" panose="02020602080505020303" pitchFamily="18" charset="0"/>
              </a:rPr>
              <a:t> and</a:t>
            </a:r>
            <a:r>
              <a:rPr lang="en-US" sz="2800" b="0" i="1" dirty="0">
                <a:solidFill>
                  <a:srgbClr val="333333"/>
                </a:solidFill>
                <a:effectLst/>
                <a:latin typeface="Baskerville Old Face" panose="02020602080505020303" pitchFamily="18" charset="0"/>
              </a:rPr>
              <a:t> manner </a:t>
            </a:r>
            <a:r>
              <a:rPr lang="en-US" sz="2800" b="0" i="0" dirty="0">
                <a:solidFill>
                  <a:srgbClr val="333333"/>
                </a:solidFill>
                <a:effectLst/>
                <a:latin typeface="Baskerville Old Face" panose="02020602080505020303" pitchFamily="18" charset="0"/>
              </a:rPr>
              <a:t>of death for </a:t>
            </a:r>
            <a:r>
              <a:rPr lang="en-US" sz="2800" dirty="0">
                <a:solidFill>
                  <a:srgbClr val="333333"/>
                </a:solidFill>
                <a:latin typeface="Baskerville Old Face" panose="02020602080505020303" pitchFamily="18" charset="0"/>
              </a:rPr>
              <a:t>any death occurring without a physician present at the time of death outside of a medical facility</a:t>
            </a:r>
            <a:r>
              <a:rPr lang="en-US" sz="2800" b="0" i="0" dirty="0">
                <a:solidFill>
                  <a:srgbClr val="333333"/>
                </a:solidFill>
                <a:effectLst/>
                <a:latin typeface="Baskerville Old Face" panose="02020602080505020303" pitchFamily="18" charset="0"/>
              </a:rPr>
              <a:t>. </a:t>
            </a:r>
            <a:r>
              <a:rPr lang="en-US" sz="2800" b="0" i="1" dirty="0">
                <a:solidFill>
                  <a:srgbClr val="333333"/>
                </a:solidFill>
                <a:effectLst/>
                <a:latin typeface="Baskerville Old Face" panose="02020602080505020303" pitchFamily="18" charset="0"/>
              </a:rPr>
              <a:t>Although there are times when the coroner will investigate deaths within a healthcare facility. </a:t>
            </a:r>
          </a:p>
          <a:p>
            <a:r>
              <a:rPr lang="en-US" sz="2800" b="0" i="0" dirty="0">
                <a:solidFill>
                  <a:srgbClr val="333333"/>
                </a:solidFill>
                <a:effectLst/>
                <a:latin typeface="Baskerville Old Face" panose="02020602080505020303" pitchFamily="18" charset="0"/>
              </a:rPr>
              <a:t>If determined necessary, the Coroner will order an autopsy and or toxicology to assist in determining Cause and Manner.</a:t>
            </a:r>
            <a:endParaRPr lang="en-US" sz="2800" dirty="0">
              <a:latin typeface="Baskerville Old Face" panose="02020602080505020303" pitchFamily="18" charset="0"/>
            </a:endParaRPr>
          </a:p>
          <a:p>
            <a:pPr marL="0" indent="0">
              <a:buNone/>
            </a:pPr>
            <a:endParaRPr lang="en-US" dirty="0">
              <a:latin typeface="Baskerville Old Face" panose="02020602080505020303" pitchFamily="18" charset="0"/>
            </a:endParaRPr>
          </a:p>
        </p:txBody>
      </p:sp>
      <p:sp>
        <p:nvSpPr>
          <p:cNvPr id="4" name="Footer Placeholder 3">
            <a:extLst>
              <a:ext uri="{FF2B5EF4-FFF2-40B4-BE49-F238E27FC236}">
                <a16:creationId xmlns:a16="http://schemas.microsoft.com/office/drawing/2014/main" id="{07FF9B5B-747D-3DE3-644E-3CED06157C56}"/>
              </a:ext>
            </a:extLst>
          </p:cNvPr>
          <p:cNvSpPr>
            <a:spLocks noGrp="1"/>
          </p:cNvSpPr>
          <p:nvPr>
            <p:ph type="ftr" sz="quarter" idx="11"/>
          </p:nvPr>
        </p:nvSpPr>
        <p:spPr/>
        <p:txBody>
          <a:bodyPr/>
          <a:lstStyle/>
          <a:p>
            <a:r>
              <a:rPr lang="en-US"/>
              <a:t>Created for the Community Suicide Prevention Board of Directors by: Coroner Jimmy Roberts</a:t>
            </a:r>
          </a:p>
        </p:txBody>
      </p:sp>
    </p:spTree>
    <p:extLst>
      <p:ext uri="{BB962C8B-B14F-4D97-AF65-F5344CB8AC3E}">
        <p14:creationId xmlns:p14="http://schemas.microsoft.com/office/powerpoint/2010/main" val="508428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alphaModFix amt="60000"/>
          </a:blip>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28F8C-6155-B775-CD46-35607C4CDFCD}"/>
              </a:ext>
            </a:extLst>
          </p:cNvPr>
          <p:cNvSpPr>
            <a:spLocks noGrp="1"/>
          </p:cNvSpPr>
          <p:nvPr>
            <p:ph type="title"/>
          </p:nvPr>
        </p:nvSpPr>
        <p:spPr/>
        <p:txBody>
          <a:bodyPr>
            <a:normAutofit/>
          </a:bodyPr>
          <a:lstStyle/>
          <a:p>
            <a:pPr algn="ctr"/>
            <a:r>
              <a:rPr lang="en-US" dirty="0">
                <a:latin typeface="Baskerville Old Face" panose="02020602080505020303" pitchFamily="18" charset="0"/>
              </a:rPr>
              <a:t>Roles and Responsibilities of the Coroner’s Office</a:t>
            </a:r>
          </a:p>
        </p:txBody>
      </p:sp>
      <p:sp>
        <p:nvSpPr>
          <p:cNvPr id="4" name="Footer Placeholder 3">
            <a:extLst>
              <a:ext uri="{FF2B5EF4-FFF2-40B4-BE49-F238E27FC236}">
                <a16:creationId xmlns:a16="http://schemas.microsoft.com/office/drawing/2014/main" id="{5AE1ACFC-4D41-1019-185C-143443750E1D}"/>
              </a:ext>
            </a:extLst>
          </p:cNvPr>
          <p:cNvSpPr>
            <a:spLocks noGrp="1"/>
          </p:cNvSpPr>
          <p:nvPr>
            <p:ph type="ftr" sz="quarter" idx="11"/>
          </p:nvPr>
        </p:nvSpPr>
        <p:spPr/>
        <p:txBody>
          <a:bodyPr/>
          <a:lstStyle/>
          <a:p>
            <a:r>
              <a:rPr lang="en-US"/>
              <a:t>Created for the Community Suicide Prevention Board of Directors by: Coroner Jimmy Roberts</a:t>
            </a:r>
          </a:p>
        </p:txBody>
      </p:sp>
      <p:sp>
        <p:nvSpPr>
          <p:cNvPr id="5" name="TextBox 4">
            <a:extLst>
              <a:ext uri="{FF2B5EF4-FFF2-40B4-BE49-F238E27FC236}">
                <a16:creationId xmlns:a16="http://schemas.microsoft.com/office/drawing/2014/main" id="{7548AA2E-C335-4935-9C32-2E11E3B8144E}"/>
              </a:ext>
            </a:extLst>
          </p:cNvPr>
          <p:cNvSpPr txBox="1"/>
          <p:nvPr/>
        </p:nvSpPr>
        <p:spPr>
          <a:xfrm>
            <a:off x="549057" y="1690689"/>
            <a:ext cx="8378323" cy="4893647"/>
          </a:xfrm>
          <a:prstGeom prst="rect">
            <a:avLst/>
          </a:prstGeom>
          <a:noFill/>
        </p:spPr>
        <p:txBody>
          <a:bodyPr wrap="square" rtlCol="0">
            <a:spAutoFit/>
          </a:bodyPr>
          <a:lstStyle/>
          <a:p>
            <a:r>
              <a:rPr lang="en-US" sz="2400" dirty="0">
                <a:latin typeface="Baskerville Old Face" panose="02020602080505020303" pitchFamily="18" charset="0"/>
              </a:rPr>
              <a:t>The Standards Bingham County Coroner’s Office Follows:</a:t>
            </a:r>
          </a:p>
          <a:p>
            <a:endParaRPr lang="en-US" dirty="0">
              <a:latin typeface="Baskerville Old Face" panose="02020602080505020303" pitchFamily="18" charset="0"/>
            </a:endParaRPr>
          </a:p>
          <a:p>
            <a:pPr marL="285750" indent="-285750">
              <a:buFont typeface="Arial" panose="020B0604020202020204" pitchFamily="34" charset="0"/>
              <a:buChar char="•"/>
            </a:pPr>
            <a:r>
              <a:rPr lang="en-US" dirty="0">
                <a:latin typeface="Baskerville Old Face" panose="02020602080505020303" pitchFamily="18" charset="0"/>
              </a:rPr>
              <a:t>Idaho Code § 9-4301. COUNTY CORONER TO INVESTIGATE DEATHS.</a:t>
            </a:r>
          </a:p>
          <a:p>
            <a:endParaRPr lang="en-US" dirty="0">
              <a:latin typeface="Baskerville Old Face" panose="02020602080505020303" pitchFamily="18" charset="0"/>
            </a:endParaRPr>
          </a:p>
          <a:p>
            <a:pPr marL="285750" indent="-285750">
              <a:buFont typeface="Arial" panose="020B0604020202020204" pitchFamily="34" charset="0"/>
              <a:buChar char="•"/>
            </a:pPr>
            <a:r>
              <a:rPr lang="en-US" i="1" dirty="0">
                <a:latin typeface="Baskerville Old Face" panose="02020602080505020303" pitchFamily="18" charset="0"/>
              </a:rPr>
              <a:t>Unexplained pediatric Deaths</a:t>
            </a:r>
            <a:r>
              <a:rPr lang="en-US" dirty="0">
                <a:latin typeface="Baskerville Old Face" panose="02020602080505020303" pitchFamily="18" charset="0"/>
              </a:rPr>
              <a:t>; Investigation, Certification, and Family Needs, Bundock &amp; Corey.</a:t>
            </a:r>
          </a:p>
          <a:p>
            <a:endParaRPr lang="en-US" dirty="0">
              <a:latin typeface="Baskerville Old Face" panose="02020602080505020303" pitchFamily="18" charset="0"/>
            </a:endParaRPr>
          </a:p>
          <a:p>
            <a:pPr marL="285750" indent="-285750">
              <a:buFont typeface="Arial" panose="020B0604020202020204" pitchFamily="34" charset="0"/>
              <a:buChar char="•"/>
            </a:pPr>
            <a:r>
              <a:rPr lang="en-US" dirty="0">
                <a:latin typeface="Baskerville Old Face" panose="02020602080505020303" pitchFamily="18" charset="0"/>
              </a:rPr>
              <a:t>National Association of Medical Examiners</a:t>
            </a:r>
            <a:r>
              <a:rPr lang="en-US" i="1" dirty="0">
                <a:latin typeface="Baskerville Old Face" panose="02020602080505020303" pitchFamily="18" charset="0"/>
              </a:rPr>
              <a:t>. </a:t>
            </a:r>
            <a:r>
              <a:rPr lang="en-US" dirty="0">
                <a:latin typeface="Baskerville Old Face" panose="02020602080505020303" pitchFamily="18" charset="0"/>
              </a:rPr>
              <a:t>(2020).</a:t>
            </a:r>
            <a:r>
              <a:rPr lang="en-US" i="1" dirty="0">
                <a:latin typeface="Baskerville Old Face" panose="02020602080505020303" pitchFamily="18" charset="0"/>
              </a:rPr>
              <a:t> Forensic Autopsy Performance Standards.</a:t>
            </a:r>
          </a:p>
          <a:p>
            <a:endParaRPr lang="en-US" dirty="0">
              <a:latin typeface="Baskerville Old Face" panose="02020602080505020303" pitchFamily="18" charset="0"/>
            </a:endParaRPr>
          </a:p>
          <a:p>
            <a:pPr marL="285750" indent="-285750">
              <a:buFont typeface="Arial" panose="020B0604020202020204" pitchFamily="34" charset="0"/>
              <a:buChar char="•"/>
            </a:pPr>
            <a:r>
              <a:rPr lang="en-US" dirty="0">
                <a:latin typeface="Baskerville Old Face" panose="02020602080505020303" pitchFamily="18" charset="0"/>
              </a:rPr>
              <a:t>National Institute of Justice. (2024). </a:t>
            </a:r>
            <a:r>
              <a:rPr lang="en-US" i="1" dirty="0">
                <a:latin typeface="Baskerville Old Face" panose="02020602080505020303" pitchFamily="18" charset="0"/>
              </a:rPr>
              <a:t>Death investigation: A guide for the scene investigator</a:t>
            </a:r>
            <a:r>
              <a:rPr lang="en-US" dirty="0">
                <a:latin typeface="Baskerville Old Face" panose="02020602080505020303" pitchFamily="18" charset="0"/>
              </a:rPr>
              <a:t> (Revised ed.). U.S. Department of Justice, Office of Justice Programs.</a:t>
            </a:r>
          </a:p>
          <a:p>
            <a:endParaRPr lang="en-US" dirty="0">
              <a:latin typeface="Baskerville Old Face" panose="02020602080505020303" pitchFamily="18" charset="0"/>
            </a:endParaRPr>
          </a:p>
          <a:p>
            <a:pPr marL="285750" indent="-285750">
              <a:buFont typeface="Arial" panose="020B0604020202020204" pitchFamily="34" charset="0"/>
              <a:buChar char="•"/>
            </a:pPr>
            <a:r>
              <a:rPr lang="en-US" dirty="0">
                <a:latin typeface="Baskerville Old Face" panose="02020602080505020303" pitchFamily="18" charset="0"/>
              </a:rPr>
              <a:t>Sudden, Unexplained Infant Death investigation. SUIDI Guidelines for the Scene Investigator. DEPARTMENT OF HEALTH AND HUMAN SERVICES Maternal and Infant Health Branch Division of Reproductive Health. </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065090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5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fade">
                                      <p:cBhvr>
                                        <p:cTn id="22" dur="500"/>
                                        <p:tgtEl>
                                          <p:spTgt spid="5">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animEffect transition="in" filter="fade">
                                      <p:cBhvr>
                                        <p:cTn id="27" dur="500"/>
                                        <p:tgtEl>
                                          <p:spTgt spid="5">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10" end="10"/>
                                            </p:txEl>
                                          </p:spTgt>
                                        </p:tgtEl>
                                        <p:attrNameLst>
                                          <p:attrName>style.visibility</p:attrName>
                                        </p:attrNameLst>
                                      </p:cBhvr>
                                      <p:to>
                                        <p:strVal val="visible"/>
                                      </p:to>
                                    </p:set>
                                    <p:animEffect transition="in" filter="fade">
                                      <p:cBhvr>
                                        <p:cTn id="32"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alphaModFix amt="60000"/>
          </a:blip>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515CA-9B3C-76A2-339B-4BC0D805EE14}"/>
              </a:ext>
            </a:extLst>
          </p:cNvPr>
          <p:cNvSpPr>
            <a:spLocks noGrp="1"/>
          </p:cNvSpPr>
          <p:nvPr>
            <p:ph type="title"/>
          </p:nvPr>
        </p:nvSpPr>
        <p:spPr/>
        <p:txBody>
          <a:bodyPr/>
          <a:lstStyle/>
          <a:p>
            <a:r>
              <a:rPr lang="en-US" dirty="0">
                <a:latin typeface="Baskerville Old Face" panose="02020602080505020303" pitchFamily="18" charset="0"/>
              </a:rPr>
              <a:t>What is the average sequence of events when a death is reported?</a:t>
            </a:r>
          </a:p>
        </p:txBody>
      </p:sp>
      <p:sp>
        <p:nvSpPr>
          <p:cNvPr id="3" name="Content Placeholder 2">
            <a:extLst>
              <a:ext uri="{FF2B5EF4-FFF2-40B4-BE49-F238E27FC236}">
                <a16:creationId xmlns:a16="http://schemas.microsoft.com/office/drawing/2014/main" id="{0AA7A6E4-4E2D-0072-F795-52C61E0AF881}"/>
              </a:ext>
            </a:extLst>
          </p:cNvPr>
          <p:cNvSpPr>
            <a:spLocks noGrp="1"/>
          </p:cNvSpPr>
          <p:nvPr>
            <p:ph idx="1"/>
          </p:nvPr>
        </p:nvSpPr>
        <p:spPr/>
        <p:txBody>
          <a:bodyPr/>
          <a:lstStyle/>
          <a:p>
            <a:r>
              <a:rPr lang="en-US" dirty="0">
                <a:latin typeface="Baskerville Old Face" panose="02020602080505020303" pitchFamily="18" charset="0"/>
              </a:rPr>
              <a:t>911 is called and appropriate 1</a:t>
            </a:r>
            <a:r>
              <a:rPr lang="en-US" baseline="30000" dirty="0">
                <a:latin typeface="Baskerville Old Face" panose="02020602080505020303" pitchFamily="18" charset="0"/>
              </a:rPr>
              <a:t>st</a:t>
            </a:r>
            <a:r>
              <a:rPr lang="en-US" dirty="0">
                <a:latin typeface="Baskerville Old Face" panose="02020602080505020303" pitchFamily="18" charset="0"/>
              </a:rPr>
              <a:t> responders are sent to the scene to provide lifesaving measures if possible.</a:t>
            </a:r>
          </a:p>
          <a:p>
            <a:r>
              <a:rPr lang="en-US" dirty="0">
                <a:latin typeface="Baskerville Old Face" panose="02020602080505020303" pitchFamily="18" charset="0"/>
              </a:rPr>
              <a:t>If the measures are not successful or there are obvious signs of death the coroner is requested.</a:t>
            </a:r>
          </a:p>
          <a:p>
            <a:r>
              <a:rPr lang="en-US" dirty="0">
                <a:latin typeface="Baskerville Old Face" panose="02020602080505020303" pitchFamily="18" charset="0"/>
              </a:rPr>
              <a:t>Bingham County Dispatch calls the corner and relates what information is available.</a:t>
            </a:r>
          </a:p>
          <a:p>
            <a:r>
              <a:rPr lang="en-US" dirty="0">
                <a:latin typeface="Baskerville Old Face" panose="02020602080505020303" pitchFamily="18" charset="0"/>
              </a:rPr>
              <a:t>Law enforcement secures the scene and awaits the Coroner or Deputy Coroner.</a:t>
            </a:r>
          </a:p>
        </p:txBody>
      </p:sp>
      <p:sp>
        <p:nvSpPr>
          <p:cNvPr id="4" name="Footer Placeholder 3">
            <a:extLst>
              <a:ext uri="{FF2B5EF4-FFF2-40B4-BE49-F238E27FC236}">
                <a16:creationId xmlns:a16="http://schemas.microsoft.com/office/drawing/2014/main" id="{87A5F03B-36EE-8AA1-8496-89C51E047E19}"/>
              </a:ext>
            </a:extLst>
          </p:cNvPr>
          <p:cNvSpPr>
            <a:spLocks noGrp="1"/>
          </p:cNvSpPr>
          <p:nvPr>
            <p:ph type="ftr" sz="quarter" idx="11"/>
          </p:nvPr>
        </p:nvSpPr>
        <p:spPr/>
        <p:txBody>
          <a:bodyPr/>
          <a:lstStyle/>
          <a:p>
            <a:r>
              <a:rPr lang="en-US"/>
              <a:t>Created for the Community Suicide Prevention Board of Directors by: Coroner Jimmy Roberts</a:t>
            </a:r>
          </a:p>
        </p:txBody>
      </p:sp>
    </p:spTree>
    <p:extLst>
      <p:ext uri="{BB962C8B-B14F-4D97-AF65-F5344CB8AC3E}">
        <p14:creationId xmlns:p14="http://schemas.microsoft.com/office/powerpoint/2010/main" val="3043589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alphaModFix amt="60000"/>
          </a:blip>
          <a:tile tx="0" ty="0" sx="100000" sy="100000" flip="none" algn="tl"/>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6CAA9D-5AF4-6493-63C1-AE18A4A68F88}"/>
              </a:ext>
            </a:extLst>
          </p:cNvPr>
          <p:cNvSpPr>
            <a:spLocks noGrp="1"/>
          </p:cNvSpPr>
          <p:nvPr>
            <p:ph idx="1"/>
          </p:nvPr>
        </p:nvSpPr>
        <p:spPr>
          <a:xfrm>
            <a:off x="628650" y="570451"/>
            <a:ext cx="7886700" cy="5606512"/>
          </a:xfrm>
          <a:noFill/>
        </p:spPr>
        <p:txBody>
          <a:bodyPr/>
          <a:lstStyle/>
          <a:p>
            <a:r>
              <a:rPr lang="en-US" dirty="0">
                <a:latin typeface="Baskerville Old Face" panose="02020602080505020303" pitchFamily="18" charset="0"/>
              </a:rPr>
              <a:t>Once the coroner arrives…</a:t>
            </a:r>
          </a:p>
          <a:p>
            <a:pPr lvl="1"/>
            <a:r>
              <a:rPr lang="en-US" dirty="0">
                <a:latin typeface="Baskerville Old Face" panose="02020602080505020303" pitchFamily="18" charset="0"/>
              </a:rPr>
              <a:t>Photos of the scene, the decedent and any potential evidence are taken.</a:t>
            </a:r>
          </a:p>
          <a:p>
            <a:pPr lvl="1"/>
            <a:r>
              <a:rPr lang="en-US" dirty="0">
                <a:latin typeface="Baskerville Old Face" panose="02020602080505020303" pitchFamily="18" charset="0"/>
              </a:rPr>
              <a:t>A preliminary examination of the body is conducted.</a:t>
            </a:r>
          </a:p>
          <a:p>
            <a:pPr lvl="1"/>
            <a:r>
              <a:rPr lang="en-US" dirty="0">
                <a:latin typeface="Baskerville Old Face" panose="02020602080505020303" pitchFamily="18" charset="0"/>
              </a:rPr>
              <a:t>Interviews of witnesses, family and friends take place.</a:t>
            </a:r>
          </a:p>
          <a:p>
            <a:pPr lvl="1"/>
            <a:r>
              <a:rPr lang="en-US" dirty="0">
                <a:latin typeface="Baskerville Old Face" panose="02020602080505020303" pitchFamily="18" charset="0"/>
              </a:rPr>
              <a:t>Any medications discovered on scene prescribed to the decedent are collected and secured by the coroner’s office for…</a:t>
            </a:r>
          </a:p>
          <a:p>
            <a:pPr lvl="1"/>
            <a:r>
              <a:rPr lang="en-US" dirty="0">
                <a:latin typeface="Baskerville Old Face" panose="02020602080505020303" pitchFamily="18" charset="0"/>
              </a:rPr>
              <a:t>A determination for autopsy or toxicology is considered based on the facts discovered and in concert with the N.A.M.E. standards or the decedent may be placed on a hold to allow the investigator to obtain more information.</a:t>
            </a:r>
          </a:p>
          <a:p>
            <a:pPr lvl="1"/>
            <a:r>
              <a:rPr lang="en-US" dirty="0">
                <a:latin typeface="Baskerville Old Face" panose="02020602080505020303" pitchFamily="18" charset="0"/>
              </a:rPr>
              <a:t>The decision for autopsy rests with the County Coroner.</a:t>
            </a:r>
          </a:p>
          <a:p>
            <a:pPr lvl="1"/>
            <a:r>
              <a:rPr lang="en-US" dirty="0">
                <a:latin typeface="Baskerville Old Face" panose="02020602080505020303" pitchFamily="18" charset="0"/>
              </a:rPr>
              <a:t>Information is provided to next of kin as to what will be happening to their loved one.</a:t>
            </a:r>
          </a:p>
        </p:txBody>
      </p:sp>
      <p:sp>
        <p:nvSpPr>
          <p:cNvPr id="4" name="Footer Placeholder 3">
            <a:extLst>
              <a:ext uri="{FF2B5EF4-FFF2-40B4-BE49-F238E27FC236}">
                <a16:creationId xmlns:a16="http://schemas.microsoft.com/office/drawing/2014/main" id="{EDDBC7EA-4152-D08A-7113-3CEFF7FCECE4}"/>
              </a:ext>
            </a:extLst>
          </p:cNvPr>
          <p:cNvSpPr>
            <a:spLocks noGrp="1"/>
          </p:cNvSpPr>
          <p:nvPr>
            <p:ph type="ftr" sz="quarter" idx="11"/>
          </p:nvPr>
        </p:nvSpPr>
        <p:spPr/>
        <p:txBody>
          <a:bodyPr/>
          <a:lstStyle/>
          <a:p>
            <a:r>
              <a:rPr lang="en-US"/>
              <a:t>Created for the Community Suicide Prevention Board of Directors by: Coroner Jimmy Roberts</a:t>
            </a:r>
          </a:p>
        </p:txBody>
      </p:sp>
    </p:spTree>
    <p:extLst>
      <p:ext uri="{BB962C8B-B14F-4D97-AF65-F5344CB8AC3E}">
        <p14:creationId xmlns:p14="http://schemas.microsoft.com/office/powerpoint/2010/main" val="332507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alphaModFix amt="60000"/>
          </a:blip>
          <a:tile tx="0" ty="0" sx="100000" sy="100000" flip="none" algn="tl"/>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0E6E16-6281-87B2-8FDA-366D2D49F0C8}"/>
              </a:ext>
            </a:extLst>
          </p:cNvPr>
          <p:cNvSpPr>
            <a:spLocks noGrp="1"/>
          </p:cNvSpPr>
          <p:nvPr>
            <p:ph idx="1"/>
          </p:nvPr>
        </p:nvSpPr>
        <p:spPr>
          <a:xfrm>
            <a:off x="628650" y="397933"/>
            <a:ext cx="7886700" cy="5779030"/>
          </a:xfrm>
        </p:spPr>
        <p:txBody>
          <a:bodyPr>
            <a:normAutofit lnSpcReduction="10000"/>
          </a:bodyPr>
          <a:lstStyle/>
          <a:p>
            <a:r>
              <a:rPr lang="en-US" dirty="0">
                <a:latin typeface="Baskerville Old Face" panose="02020602080505020303" pitchFamily="18" charset="0"/>
              </a:rPr>
              <a:t>The investigator is responsible to:</a:t>
            </a:r>
          </a:p>
          <a:p>
            <a:pPr marL="0" indent="0">
              <a:buNone/>
            </a:pPr>
            <a:endParaRPr lang="en-US" dirty="0">
              <a:latin typeface="Baskerville Old Face" panose="02020602080505020303" pitchFamily="18" charset="0"/>
            </a:endParaRPr>
          </a:p>
          <a:p>
            <a:pPr lvl="1"/>
            <a:r>
              <a:rPr lang="en-US" dirty="0">
                <a:latin typeface="Baskerville Old Face" panose="02020602080505020303" pitchFamily="18" charset="0"/>
              </a:rPr>
              <a:t>Enter all demographic, interview notes, photo images, and inventory and dispose of all medications.</a:t>
            </a:r>
          </a:p>
          <a:p>
            <a:pPr marL="457200" lvl="1" indent="0">
              <a:buNone/>
            </a:pPr>
            <a:endParaRPr lang="en-US" dirty="0">
              <a:latin typeface="Baskerville Old Face" panose="02020602080505020303" pitchFamily="18" charset="0"/>
            </a:endParaRPr>
          </a:p>
          <a:p>
            <a:pPr lvl="1"/>
            <a:r>
              <a:rPr lang="en-US" dirty="0">
                <a:latin typeface="Baskerville Old Face" panose="02020602080505020303" pitchFamily="18" charset="0"/>
              </a:rPr>
              <a:t>Request medical records from; IBOP, PCP, Hosp., LE, EMS, and any mental health records if deemed necessary.</a:t>
            </a:r>
          </a:p>
          <a:p>
            <a:pPr marL="457200" lvl="1" indent="0">
              <a:buNone/>
            </a:pPr>
            <a:endParaRPr lang="en-US" dirty="0">
              <a:latin typeface="Baskerville Old Face" panose="02020602080505020303" pitchFamily="18" charset="0"/>
            </a:endParaRPr>
          </a:p>
          <a:p>
            <a:pPr lvl="1"/>
            <a:r>
              <a:rPr lang="en-US" dirty="0">
                <a:latin typeface="Baskerville Old Face" panose="02020602080505020303" pitchFamily="18" charset="0"/>
              </a:rPr>
              <a:t>Schedule an autopsy if warranted and complete appropriate releases, requests, and notify family and LE.</a:t>
            </a:r>
          </a:p>
          <a:p>
            <a:pPr marL="457200" lvl="1" indent="0">
              <a:buNone/>
            </a:pPr>
            <a:endParaRPr lang="en-US" dirty="0">
              <a:latin typeface="Baskerville Old Face" panose="02020602080505020303" pitchFamily="18" charset="0"/>
            </a:endParaRPr>
          </a:p>
          <a:p>
            <a:pPr lvl="1"/>
            <a:r>
              <a:rPr lang="en-US" dirty="0">
                <a:latin typeface="Baskerville Old Face" panose="02020602080505020303" pitchFamily="18" charset="0"/>
              </a:rPr>
              <a:t>Complete the preliminary report within 24 hours of call.</a:t>
            </a:r>
          </a:p>
          <a:p>
            <a:pPr marL="457200" lvl="1" indent="0">
              <a:buNone/>
            </a:pPr>
            <a:endParaRPr lang="en-US" dirty="0">
              <a:latin typeface="Baskerville Old Face" panose="02020602080505020303" pitchFamily="18" charset="0"/>
            </a:endParaRPr>
          </a:p>
          <a:p>
            <a:pPr lvl="1"/>
            <a:r>
              <a:rPr lang="en-US" dirty="0">
                <a:latin typeface="Baskerville Old Face" panose="02020602080505020303" pitchFamily="18" charset="0"/>
              </a:rPr>
              <a:t>Attend the autopsy if the investigator is able if not the Coroner usually attends.</a:t>
            </a:r>
          </a:p>
          <a:p>
            <a:pPr lvl="1"/>
            <a:endParaRPr lang="en-US" dirty="0">
              <a:latin typeface="Baskerville Old Face" panose="02020602080505020303" pitchFamily="18" charset="0"/>
            </a:endParaRPr>
          </a:p>
        </p:txBody>
      </p:sp>
      <p:sp>
        <p:nvSpPr>
          <p:cNvPr id="4" name="Footer Placeholder 3">
            <a:extLst>
              <a:ext uri="{FF2B5EF4-FFF2-40B4-BE49-F238E27FC236}">
                <a16:creationId xmlns:a16="http://schemas.microsoft.com/office/drawing/2014/main" id="{4A7DC874-CDB5-5DA2-6B98-EE58B64D04DB}"/>
              </a:ext>
            </a:extLst>
          </p:cNvPr>
          <p:cNvSpPr>
            <a:spLocks noGrp="1"/>
          </p:cNvSpPr>
          <p:nvPr>
            <p:ph type="ftr" sz="quarter" idx="11"/>
          </p:nvPr>
        </p:nvSpPr>
        <p:spPr/>
        <p:txBody>
          <a:bodyPr/>
          <a:lstStyle/>
          <a:p>
            <a:r>
              <a:rPr lang="en-US"/>
              <a:t>Created for the Community Suicide Prevention Board of Directors by: Coroner Jimmy Roberts</a:t>
            </a:r>
          </a:p>
        </p:txBody>
      </p:sp>
    </p:spTree>
    <p:extLst>
      <p:ext uri="{BB962C8B-B14F-4D97-AF65-F5344CB8AC3E}">
        <p14:creationId xmlns:p14="http://schemas.microsoft.com/office/powerpoint/2010/main" val="3569085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fade">
                                      <p:cBhvr>
                                        <p:cTn id="22" dur="500"/>
                                        <p:tgtEl>
                                          <p:spTgt spid="3">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fade">
                                      <p:cBhvr>
                                        <p:cTn id="2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4F6C2924AAB348AC52AE1D484D39CE" ma:contentTypeVersion="16" ma:contentTypeDescription="Create a new document." ma:contentTypeScope="" ma:versionID="aebb38ebcbdbe0e38ef354761e384a3e">
  <xsd:schema xmlns:xsd="http://www.w3.org/2001/XMLSchema" xmlns:xs="http://www.w3.org/2001/XMLSchema" xmlns:p="http://schemas.microsoft.com/office/2006/metadata/properties" xmlns:ns2="6a555ab7-ec33-4ab8-86c6-7ed33340a3eb" xmlns:ns3="9283852b-9213-4f7d-8368-8b19ed769eac" targetNamespace="http://schemas.microsoft.com/office/2006/metadata/properties" ma:root="true" ma:fieldsID="53469393f2c145448d7a14f3d2e0269b" ns2:_="" ns3:_="">
    <xsd:import namespace="6a555ab7-ec33-4ab8-86c6-7ed33340a3eb"/>
    <xsd:import namespace="9283852b-9213-4f7d-8368-8b19ed769ea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555ab7-ec33-4ab8-86c6-7ed33340a3e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e8bc6713-3cb9-4f2d-be71-8344c167e991"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283852b-9213-4f7d-8368-8b19ed769eac"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dbe85150-04ea-47a2-a24e-60b64caac356}" ma:internalName="TaxCatchAll" ma:showField="CatchAllData" ma:web="9283852b-9213-4f7d-8368-8b19ed769ea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a555ab7-ec33-4ab8-86c6-7ed33340a3eb">
      <Terms xmlns="http://schemas.microsoft.com/office/infopath/2007/PartnerControls"/>
    </lcf76f155ced4ddcb4097134ff3c332f>
    <TaxCatchAll xmlns="9283852b-9213-4f7d-8368-8b19ed769eac" xsi:nil="true"/>
  </documentManagement>
</p:properties>
</file>

<file path=customXml/itemProps1.xml><?xml version="1.0" encoding="utf-8"?>
<ds:datastoreItem xmlns:ds="http://schemas.openxmlformats.org/officeDocument/2006/customXml" ds:itemID="{BF050ABB-0394-42FE-BB1F-B37F7241E3E1}"/>
</file>

<file path=customXml/itemProps2.xml><?xml version="1.0" encoding="utf-8"?>
<ds:datastoreItem xmlns:ds="http://schemas.openxmlformats.org/officeDocument/2006/customXml" ds:itemID="{7DD4349F-835C-4174-AE10-07639A99508E}"/>
</file>

<file path=customXml/itemProps3.xml><?xml version="1.0" encoding="utf-8"?>
<ds:datastoreItem xmlns:ds="http://schemas.openxmlformats.org/officeDocument/2006/customXml" ds:itemID="{4DC18333-47C5-41F2-AC81-9445F181926F}"/>
</file>

<file path=docProps/app.xml><?xml version="1.0" encoding="utf-8"?>
<Properties xmlns="http://schemas.openxmlformats.org/officeDocument/2006/extended-properties" xmlns:vt="http://schemas.openxmlformats.org/officeDocument/2006/docPropsVTypes">
  <Template>Office 2013 - 2022 Theme</Template>
  <TotalTime>253</TotalTime>
  <Words>830</Words>
  <Application>Microsoft Office PowerPoint</Application>
  <PresentationFormat>On-screen Show (4:3)</PresentationFormat>
  <Paragraphs>79</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Baskerville Old Face</vt:lpstr>
      <vt:lpstr>Bookman Old Style</vt:lpstr>
      <vt:lpstr>Calibri</vt:lpstr>
      <vt:lpstr>Calibri Light</vt:lpstr>
      <vt:lpstr>Office Theme</vt:lpstr>
      <vt:lpstr>PowerPoint Presentation</vt:lpstr>
      <vt:lpstr>PowerPoint Presentation</vt:lpstr>
      <vt:lpstr>PowerPoint Presentation</vt:lpstr>
      <vt:lpstr>What is a coroner in Idaho?</vt:lpstr>
      <vt:lpstr>Roles and Responsibilities of the Coroner’s Office</vt:lpstr>
      <vt:lpstr>Roles and Responsibilities of the Coroner’s Office</vt:lpstr>
      <vt:lpstr>What is the average sequence of events when a death is reported?</vt:lpstr>
      <vt:lpstr>PowerPoint Presentation</vt:lpstr>
      <vt:lpstr>PowerPoint Presentation</vt:lpstr>
      <vt:lpstr>Who grades our work?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Timalee Geisler</cp:lastModifiedBy>
  <cp:revision>14</cp:revision>
  <dcterms:created xsi:type="dcterms:W3CDTF">2023-11-25T22:06:49Z</dcterms:created>
  <dcterms:modified xsi:type="dcterms:W3CDTF">2025-12-04T23:05:50Z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3aee343-cd78-47ba-9d5e-3068f8fe53c0_Enabled">
    <vt:lpwstr>true</vt:lpwstr>
  </property>
  <property fmtid="{D5CDD505-2E9C-101B-9397-08002B2CF9AE}" pid="3" name="MSIP_Label_93aee343-cd78-47ba-9d5e-3068f8fe53c0_SetDate">
    <vt:lpwstr>2025-12-04T23:05:30Z</vt:lpwstr>
  </property>
  <property fmtid="{D5CDD505-2E9C-101B-9397-08002B2CF9AE}" pid="4" name="MSIP_Label_93aee343-cd78-47ba-9d5e-3068f8fe53c0_Method">
    <vt:lpwstr>Standard</vt:lpwstr>
  </property>
  <property fmtid="{D5CDD505-2E9C-101B-9397-08002B2CF9AE}" pid="5" name="MSIP_Label_93aee343-cd78-47ba-9d5e-3068f8fe53c0_Name">
    <vt:lpwstr>General</vt:lpwstr>
  </property>
  <property fmtid="{D5CDD505-2E9C-101B-9397-08002B2CF9AE}" pid="6" name="MSIP_Label_93aee343-cd78-47ba-9d5e-3068f8fe53c0_SiteId">
    <vt:lpwstr>ca2aceb0-8e12-4220-868e-f39d5aab549f</vt:lpwstr>
  </property>
  <property fmtid="{D5CDD505-2E9C-101B-9397-08002B2CF9AE}" pid="7" name="MSIP_Label_93aee343-cd78-47ba-9d5e-3068f8fe53c0_ActionId">
    <vt:lpwstr>95f0bb4e-2340-4ecd-a0f8-59385c2f250b</vt:lpwstr>
  </property>
  <property fmtid="{D5CDD505-2E9C-101B-9397-08002B2CF9AE}" pid="8" name="MSIP_Label_93aee343-cd78-47ba-9d5e-3068f8fe53c0_ContentBits">
    <vt:lpwstr>0</vt:lpwstr>
  </property>
  <property fmtid="{D5CDD505-2E9C-101B-9397-08002B2CF9AE}" pid="9" name="MSIP_Label_93aee343-cd78-47ba-9d5e-3068f8fe53c0_Tag">
    <vt:lpwstr>10, 3, 0, 1</vt:lpwstr>
  </property>
  <property fmtid="{D5CDD505-2E9C-101B-9397-08002B2CF9AE}" pid="10" name="ContentTypeId">
    <vt:lpwstr>0x010100C94F6C2924AAB348AC52AE1D484D39CE</vt:lpwstr>
  </property>
</Properties>
</file>