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66E1D3-D19E-8004-DA78-0BB2DACA8099}" v="273" dt="2025-06-04T14:10:56.577"/>
    <p1510:client id="{E311686E-F7C4-FC73-FBEA-FDE924BD6D10}" v="235" dt="2025-06-04T13:55:58.530"/>
    <p1510:client id="{F2B8B977-C062-0B63-841F-AB0C740EE144}" v="235" dt="2025-06-05T15:27:41.4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7/2/2025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90916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7/2/2025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6358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7/2/2025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43685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7/2/2025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29162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7/2/2025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9962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7/2/2025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1567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7/2/2025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5993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7/2/2025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97462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7/2/2025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44464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7/2/2025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900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7/2/2025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08506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7/2/2025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6652081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32057F-F015-B1B2-4E3E-2307F8EFC9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168896" y="1129554"/>
            <a:ext cx="4361688" cy="3475236"/>
          </a:xfrm>
        </p:spPr>
        <p:txBody>
          <a:bodyPr>
            <a:normAutofit/>
          </a:bodyPr>
          <a:lstStyle/>
          <a:p>
            <a:pPr algn="l"/>
            <a:br>
              <a:rPr lang="en-US" sz="5400" dirty="0">
                <a:latin typeface="Calibri"/>
                <a:ea typeface="Calibri"/>
                <a:cs typeface="Calibri"/>
              </a:rPr>
            </a:br>
            <a:r>
              <a:rPr lang="en-US" sz="5400" dirty="0">
                <a:latin typeface="Calibri"/>
                <a:ea typeface="Calibri"/>
                <a:cs typeface="Calibri"/>
              </a:rPr>
              <a:t>Rigby High School</a:t>
            </a:r>
            <a:br>
              <a:rPr lang="en-US" sz="5400" dirty="0">
                <a:latin typeface="Calibri"/>
              </a:rPr>
            </a:br>
            <a:r>
              <a:rPr lang="en-US" sz="5400" dirty="0">
                <a:latin typeface="Calibri"/>
                <a:ea typeface="Calibri"/>
                <a:cs typeface="Calibri"/>
              </a:rPr>
              <a:t>Hope Squad </a:t>
            </a:r>
          </a:p>
        </p:txBody>
      </p:sp>
      <p:sp>
        <p:nvSpPr>
          <p:cNvPr id="3" name="Subtitle 2"/>
          <p:cNvSpPr>
            <a:spLocks noGrp="1"/>
          </p:cNvSpPr>
          <p:nvPr>
            <p:ph type="subTitle" idx="1"/>
          </p:nvPr>
        </p:nvSpPr>
        <p:spPr>
          <a:xfrm>
            <a:off x="7168896" y="4731337"/>
            <a:ext cx="4206240" cy="1184584"/>
          </a:xfrm>
        </p:spPr>
        <p:txBody>
          <a:bodyPr vert="horz" lIns="91440" tIns="45720" rIns="91440" bIns="45720" rtlCol="0" anchor="t">
            <a:normAutofit/>
          </a:bodyPr>
          <a:lstStyle/>
          <a:p>
            <a:pPr algn="l"/>
            <a:r>
              <a:rPr lang="en-US" sz="2000" dirty="0"/>
              <a:t>2024-2025</a:t>
            </a:r>
          </a:p>
        </p:txBody>
      </p:sp>
      <p:pic>
        <p:nvPicPr>
          <p:cNvPr id="4" name="Picture 3" descr="A red and white circle&#10;&#10;AI-generated content may be incorrect.">
            <a:extLst>
              <a:ext uri="{FF2B5EF4-FFF2-40B4-BE49-F238E27FC236}">
                <a16:creationId xmlns:a16="http://schemas.microsoft.com/office/drawing/2014/main" id="{75C6D1D8-EFB1-0F4D-01AA-003EAB57835E}"/>
              </a:ext>
            </a:extLst>
          </p:cNvPr>
          <p:cNvPicPr>
            <a:picLocks noChangeAspect="1"/>
          </p:cNvPicPr>
          <p:nvPr/>
        </p:nvPicPr>
        <p:blipFill>
          <a:blip r:embed="rId2"/>
          <a:srcRect l="1208" r="1620"/>
          <a:stretch>
            <a:fillRect/>
          </a:stretch>
        </p:blipFill>
        <p:spPr>
          <a:xfrm>
            <a:off x="20" y="1"/>
            <a:ext cx="6575591" cy="685800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743A6-112A-1DD1-C5D3-59691A4AA5A5}"/>
              </a:ext>
            </a:extLst>
          </p:cNvPr>
          <p:cNvSpPr>
            <a:spLocks noGrp="1"/>
          </p:cNvSpPr>
          <p:nvPr>
            <p:ph type="title"/>
          </p:nvPr>
        </p:nvSpPr>
        <p:spPr/>
        <p:txBody>
          <a:bodyPr/>
          <a:lstStyle/>
          <a:p>
            <a:r>
              <a:rPr lang="en-US" dirty="0"/>
              <a:t>Our Mission:</a:t>
            </a:r>
          </a:p>
        </p:txBody>
      </p:sp>
      <p:sp>
        <p:nvSpPr>
          <p:cNvPr id="3" name="Content Placeholder 2">
            <a:extLst>
              <a:ext uri="{FF2B5EF4-FFF2-40B4-BE49-F238E27FC236}">
                <a16:creationId xmlns:a16="http://schemas.microsoft.com/office/drawing/2014/main" id="{5B98BB42-FAFF-46FA-5C17-239B0C7112AF}"/>
              </a:ext>
            </a:extLst>
          </p:cNvPr>
          <p:cNvSpPr>
            <a:spLocks noGrp="1"/>
          </p:cNvSpPr>
          <p:nvPr>
            <p:ph idx="1"/>
          </p:nvPr>
        </p:nvSpPr>
        <p:spPr/>
        <p:txBody>
          <a:bodyPr vert="horz" lIns="91440" tIns="45720" rIns="91440" bIns="45720" rtlCol="0" anchor="t">
            <a:normAutofit/>
          </a:bodyPr>
          <a:lstStyle/>
          <a:p>
            <a:pPr marL="0" indent="0">
              <a:buNone/>
            </a:pPr>
            <a:endParaRPr lang="en-US" dirty="0">
              <a:solidFill>
                <a:srgbClr val="EEF0FF"/>
              </a:solidFill>
            </a:endParaRPr>
          </a:p>
          <a:p>
            <a:pPr marL="0" indent="0">
              <a:buNone/>
            </a:pPr>
            <a:r>
              <a:rPr lang="en-US" sz="2400" dirty="0"/>
              <a:t>A peer-to -peer suicide prevention program with a clear and impactful mission: to foster human connection, community and hope.</a:t>
            </a:r>
          </a:p>
          <a:p>
            <a:endParaRPr lang="en-US" dirty="0"/>
          </a:p>
        </p:txBody>
      </p:sp>
      <p:pic>
        <p:nvPicPr>
          <p:cNvPr id="4" name="Picture 3" descr="A group of people posing for a photo&#10;&#10;AI-generated content may be incorrect.">
            <a:extLst>
              <a:ext uri="{FF2B5EF4-FFF2-40B4-BE49-F238E27FC236}">
                <a16:creationId xmlns:a16="http://schemas.microsoft.com/office/drawing/2014/main" id="{52C874B1-7678-2EDB-88F4-B471FFBAE156}"/>
              </a:ext>
            </a:extLst>
          </p:cNvPr>
          <p:cNvPicPr>
            <a:picLocks noChangeAspect="1"/>
          </p:cNvPicPr>
          <p:nvPr/>
        </p:nvPicPr>
        <p:blipFill>
          <a:blip r:embed="rId2"/>
          <a:stretch>
            <a:fillRect/>
          </a:stretch>
        </p:blipFill>
        <p:spPr>
          <a:xfrm>
            <a:off x="7246189" y="3407434"/>
            <a:ext cx="4025660" cy="2573547"/>
          </a:xfrm>
          <a:prstGeom prst="rect">
            <a:avLst/>
          </a:prstGeom>
        </p:spPr>
      </p:pic>
    </p:spTree>
    <p:extLst>
      <p:ext uri="{BB962C8B-B14F-4D97-AF65-F5344CB8AC3E}">
        <p14:creationId xmlns:p14="http://schemas.microsoft.com/office/powerpoint/2010/main" val="100246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A39E4-B5CE-BC8D-58E2-AF658F6809EF}"/>
              </a:ext>
            </a:extLst>
          </p:cNvPr>
          <p:cNvSpPr>
            <a:spLocks noGrp="1"/>
          </p:cNvSpPr>
          <p:nvPr>
            <p:ph type="title"/>
          </p:nvPr>
        </p:nvSpPr>
        <p:spPr/>
        <p:txBody>
          <a:bodyPr/>
          <a:lstStyle/>
          <a:p>
            <a:r>
              <a:rPr lang="en-US" dirty="0"/>
              <a:t>How we started:</a:t>
            </a:r>
          </a:p>
        </p:txBody>
      </p:sp>
      <p:sp>
        <p:nvSpPr>
          <p:cNvPr id="3" name="Content Placeholder 2">
            <a:extLst>
              <a:ext uri="{FF2B5EF4-FFF2-40B4-BE49-F238E27FC236}">
                <a16:creationId xmlns:a16="http://schemas.microsoft.com/office/drawing/2014/main" id="{4BCF98D0-2AC4-899B-FA95-5B1FF68CBAAF}"/>
              </a:ext>
            </a:extLst>
          </p:cNvPr>
          <p:cNvSpPr>
            <a:spLocks noGrp="1"/>
          </p:cNvSpPr>
          <p:nvPr>
            <p:ph idx="1"/>
          </p:nvPr>
        </p:nvSpPr>
        <p:spPr/>
        <p:txBody>
          <a:bodyPr vert="horz" lIns="91440" tIns="45720" rIns="91440" bIns="45720" rtlCol="0" anchor="t">
            <a:normAutofit/>
          </a:bodyPr>
          <a:lstStyle/>
          <a:p>
            <a:endParaRPr lang="en-US" sz="2800" dirty="0">
              <a:solidFill>
                <a:srgbClr val="FF0000"/>
              </a:solidFill>
              <a:ea typeface="+mn-lt"/>
              <a:cs typeface="+mn-lt"/>
            </a:endParaRPr>
          </a:p>
          <a:p>
            <a:pPr marL="0" indent="0">
              <a:buNone/>
            </a:pPr>
            <a:r>
              <a:rPr lang="en-US" sz="2800" dirty="0">
                <a:solidFill>
                  <a:srgbClr val="FF0000"/>
                </a:solidFill>
                <a:ea typeface="+mn-lt"/>
                <a:cs typeface="+mn-lt"/>
              </a:rPr>
              <a:t>1997: Dr. Greg Hudnall, then a high school principal in Provo, Utah, was contacted by police to help identify a student who had died by suicide. This tragic experience, along with a series of student suicides in the Provo City School District, motivated him to dedicate himself to preventing youth suicide.</a:t>
            </a:r>
            <a:endParaRPr lang="en-US" sz="2800">
              <a:solidFill>
                <a:srgbClr val="FF0000"/>
              </a:solidFill>
              <a:latin typeface="Roboto"/>
              <a:ea typeface="Roboto"/>
              <a:cs typeface="Roboto"/>
            </a:endParaRPr>
          </a:p>
          <a:p>
            <a:endParaRPr lang="en-US" sz="1200" dirty="0">
              <a:solidFill>
                <a:srgbClr val="EEF0FF"/>
              </a:solidFill>
              <a:latin typeface="Roboto"/>
              <a:ea typeface="Roboto"/>
              <a:cs typeface="Roboto"/>
            </a:endParaRPr>
          </a:p>
        </p:txBody>
      </p:sp>
    </p:spTree>
    <p:extLst>
      <p:ext uri="{BB962C8B-B14F-4D97-AF65-F5344CB8AC3E}">
        <p14:creationId xmlns:p14="http://schemas.microsoft.com/office/powerpoint/2010/main" val="3848454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61337-086B-282A-2D1D-EEB9F6A6CE87}"/>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7F9B9924-5239-E54C-690A-EB8F65E3F882}"/>
              </a:ext>
            </a:extLst>
          </p:cNvPr>
          <p:cNvSpPr>
            <a:spLocks noGrp="1"/>
          </p:cNvSpPr>
          <p:nvPr>
            <p:ph idx="1"/>
          </p:nvPr>
        </p:nvSpPr>
        <p:spPr/>
        <p:txBody>
          <a:bodyPr vert="horz" lIns="91440" tIns="45720" rIns="91440" bIns="45720" rtlCol="0" anchor="t">
            <a:normAutofit/>
          </a:bodyPr>
          <a:lstStyle/>
          <a:p>
            <a:r>
              <a:rPr lang="en-US" dirty="0">
                <a:solidFill>
                  <a:srgbClr val="FF0000"/>
                </a:solidFill>
                <a:ea typeface="+mn-lt"/>
                <a:cs typeface="+mn-lt"/>
              </a:rPr>
              <a:t>Early 2000s: Dr. Hudnall and his team observed that many young people considering suicide had given warning signs or spoken to friends, but these friends often didn't know how to respond or where to find help. This highlighted the need to empower peers to intervene and connect struggling individuals to adults who could provide support.</a:t>
            </a:r>
            <a:endParaRPr lang="en-US">
              <a:solidFill>
                <a:srgbClr val="FF0000"/>
              </a:solidFill>
            </a:endParaRPr>
          </a:p>
          <a:p>
            <a:pPr marL="0" indent="0">
              <a:buNone/>
            </a:pPr>
            <a:endParaRPr lang="en-US" dirty="0">
              <a:solidFill>
                <a:srgbClr val="FF0000"/>
              </a:solidFill>
            </a:endParaRPr>
          </a:p>
          <a:p>
            <a:r>
              <a:rPr lang="en-US" dirty="0">
                <a:solidFill>
                  <a:srgbClr val="FF0000"/>
                </a:solidFill>
                <a:ea typeface="+mn-lt"/>
                <a:cs typeface="+mn-lt"/>
              </a:rPr>
              <a:t> 2004: Dr. Hudnall and his team started a pilot program, the first Hope Squad, at Timpview High School in Provo. This school was chosen due to its high rates of suicide threats, attempts, and completions. The program involved training students, nominated by their peers as trustworthy, to identify warning signs and refer struggling peers to adults.</a:t>
            </a:r>
            <a:endParaRPr lang="en-US">
              <a:solidFill>
                <a:srgbClr val="FF0000"/>
              </a:solidFill>
            </a:endParaRPr>
          </a:p>
          <a:p>
            <a:pPr marL="0" indent="0">
              <a:buNone/>
            </a:pPr>
            <a:endParaRPr lang="en-US" sz="3200" dirty="0">
              <a:solidFill>
                <a:srgbClr val="FF0000"/>
              </a:solidFill>
            </a:endParaRPr>
          </a:p>
          <a:p>
            <a:endParaRPr lang="en-US" sz="3200" dirty="0">
              <a:solidFill>
                <a:srgbClr val="FF0000"/>
              </a:solidFill>
            </a:endParaRPr>
          </a:p>
        </p:txBody>
      </p:sp>
    </p:spTree>
    <p:extLst>
      <p:ext uri="{BB962C8B-B14F-4D97-AF65-F5344CB8AC3E}">
        <p14:creationId xmlns:p14="http://schemas.microsoft.com/office/powerpoint/2010/main" val="3209453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61259D-605E-E200-FF9F-7C8C71D7C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7CD6F5-0D7A-E162-FB67-12D544D186E3}"/>
              </a:ext>
            </a:extLst>
          </p:cNvPr>
          <p:cNvSpPr>
            <a:spLocks noGrp="1"/>
          </p:cNvSpPr>
          <p:nvPr>
            <p:ph type="title"/>
          </p:nvPr>
        </p:nvSpPr>
        <p:spPr>
          <a:xfrm>
            <a:off x="612648" y="600074"/>
            <a:ext cx="6035040" cy="1529932"/>
          </a:xfrm>
        </p:spPr>
        <p:txBody>
          <a:bodyPr anchor="b">
            <a:normAutofit/>
          </a:bodyPr>
          <a:lstStyle/>
          <a:p>
            <a:r>
              <a:rPr lang="en-US" dirty="0"/>
              <a:t>@ Rigby:</a:t>
            </a:r>
          </a:p>
        </p:txBody>
      </p:sp>
      <p:sp>
        <p:nvSpPr>
          <p:cNvPr id="3" name="Content Placeholder 2">
            <a:extLst>
              <a:ext uri="{FF2B5EF4-FFF2-40B4-BE49-F238E27FC236}">
                <a16:creationId xmlns:a16="http://schemas.microsoft.com/office/drawing/2014/main" id="{0072434C-A185-11E2-325B-EC6CF3CD6114}"/>
              </a:ext>
            </a:extLst>
          </p:cNvPr>
          <p:cNvSpPr>
            <a:spLocks noGrp="1"/>
          </p:cNvSpPr>
          <p:nvPr>
            <p:ph idx="1"/>
          </p:nvPr>
        </p:nvSpPr>
        <p:spPr>
          <a:xfrm>
            <a:off x="612647" y="2212848"/>
            <a:ext cx="6035041" cy="4096512"/>
          </a:xfrm>
        </p:spPr>
        <p:txBody>
          <a:bodyPr vert="horz" lIns="91440" tIns="45720" rIns="91440" bIns="45720" rtlCol="0" anchor="t">
            <a:normAutofit/>
          </a:bodyPr>
          <a:lstStyle/>
          <a:p>
            <a:r>
              <a:rPr lang="en-US" sz="1800" dirty="0"/>
              <a:t> Hope Squad started at Rigby in 2021, after the administration decided to implement a mental health/suicide prevention program to be used district wide.</a:t>
            </a:r>
          </a:p>
          <a:p>
            <a:r>
              <a:rPr lang="en-US" sz="1800" dirty="0"/>
              <a:t>All schools in our district have a Hope Squad</a:t>
            </a:r>
          </a:p>
          <a:p>
            <a:r>
              <a:rPr lang="en-US" sz="1800" dirty="0"/>
              <a:t>We have not had one student suicide in that time period.</a:t>
            </a:r>
          </a:p>
        </p:txBody>
      </p:sp>
      <p:pic>
        <p:nvPicPr>
          <p:cNvPr id="4" name="Picture 3" descr="A group of people standing in a gym&#10;&#10;AI-generated content may be incorrect.">
            <a:extLst>
              <a:ext uri="{FF2B5EF4-FFF2-40B4-BE49-F238E27FC236}">
                <a16:creationId xmlns:a16="http://schemas.microsoft.com/office/drawing/2014/main" id="{8B062C27-BE88-0079-C0E2-6B27434971E7}"/>
              </a:ext>
            </a:extLst>
          </p:cNvPr>
          <p:cNvPicPr>
            <a:picLocks noChangeAspect="1"/>
          </p:cNvPicPr>
          <p:nvPr/>
        </p:nvPicPr>
        <p:blipFill>
          <a:blip r:embed="rId2"/>
          <a:srcRect t="5778" r="-1" b="-1"/>
          <a:stretch>
            <a:fillRect/>
          </a:stretch>
        </p:blipFill>
        <p:spPr>
          <a:xfrm rot="5400000">
            <a:off x="6339840" y="1005840"/>
            <a:ext cx="6858000" cy="4846320"/>
          </a:xfrm>
          <a:prstGeom prst="rect">
            <a:avLst/>
          </a:prstGeom>
        </p:spPr>
      </p:pic>
    </p:spTree>
    <p:extLst>
      <p:ext uri="{BB962C8B-B14F-4D97-AF65-F5344CB8AC3E}">
        <p14:creationId xmlns:p14="http://schemas.microsoft.com/office/powerpoint/2010/main" val="2681518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F7B9026-36AD-42E4-B172-8D68F3A33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Picture 5" descr="A person and person playing a game&#10;&#10;AI-generated content may be incorrect.">
            <a:extLst>
              <a:ext uri="{FF2B5EF4-FFF2-40B4-BE49-F238E27FC236}">
                <a16:creationId xmlns:a16="http://schemas.microsoft.com/office/drawing/2014/main" id="{DBF8D0AC-6460-84E9-0015-2091B939079D}"/>
              </a:ext>
            </a:extLst>
          </p:cNvPr>
          <p:cNvPicPr>
            <a:picLocks noChangeAspect="1"/>
          </p:cNvPicPr>
          <p:nvPr/>
        </p:nvPicPr>
        <p:blipFill>
          <a:blip r:embed="rId2"/>
          <a:srcRect t="22363"/>
          <a:stretch>
            <a:fillRect/>
          </a:stretch>
        </p:blipFill>
        <p:spPr>
          <a:xfrm rot="5400000">
            <a:off x="-1168120" y="1532364"/>
            <a:ext cx="6514565" cy="3793268"/>
          </a:xfrm>
          <a:prstGeom prst="rect">
            <a:avLst/>
          </a:prstGeom>
        </p:spPr>
      </p:pic>
      <p:pic>
        <p:nvPicPr>
          <p:cNvPr id="2" name="Picture 1" descr="A group of people posing for a photo&#10;&#10;AI-generated content may be incorrect.">
            <a:extLst>
              <a:ext uri="{FF2B5EF4-FFF2-40B4-BE49-F238E27FC236}">
                <a16:creationId xmlns:a16="http://schemas.microsoft.com/office/drawing/2014/main" id="{13CB8EB7-DA53-D471-1807-49187DF56E6F}"/>
              </a:ext>
            </a:extLst>
          </p:cNvPr>
          <p:cNvPicPr>
            <a:picLocks noChangeAspect="1"/>
          </p:cNvPicPr>
          <p:nvPr/>
        </p:nvPicPr>
        <p:blipFill>
          <a:blip r:embed="rId3"/>
          <a:srcRect t="21756"/>
          <a:stretch>
            <a:fillRect/>
          </a:stretch>
        </p:blipFill>
        <p:spPr>
          <a:xfrm rot="5400000">
            <a:off x="2838717" y="1517536"/>
            <a:ext cx="6514565" cy="3822924"/>
          </a:xfrm>
          <a:prstGeom prst="rect">
            <a:avLst/>
          </a:prstGeom>
        </p:spPr>
      </p:pic>
      <p:pic>
        <p:nvPicPr>
          <p:cNvPr id="3" name="Picture 2" descr="A person standing in front of a table&#10;&#10;AI-generated content may be incorrect.">
            <a:extLst>
              <a:ext uri="{FF2B5EF4-FFF2-40B4-BE49-F238E27FC236}">
                <a16:creationId xmlns:a16="http://schemas.microsoft.com/office/drawing/2014/main" id="{2C8CD412-0564-5958-2FD3-D6D855BD85FB}"/>
              </a:ext>
            </a:extLst>
          </p:cNvPr>
          <p:cNvPicPr>
            <a:picLocks noChangeAspect="1"/>
          </p:cNvPicPr>
          <p:nvPr/>
        </p:nvPicPr>
        <p:blipFill>
          <a:blip r:embed="rId4"/>
          <a:srcRect t="11123" b="11123"/>
          <a:stretch>
            <a:fillRect/>
          </a:stretch>
        </p:blipFill>
        <p:spPr>
          <a:xfrm rot="5400000">
            <a:off x="6830253" y="1529495"/>
            <a:ext cx="6514565" cy="3799007"/>
          </a:xfrm>
          <a:prstGeom prst="rect">
            <a:avLst/>
          </a:prstGeom>
        </p:spPr>
      </p:pic>
    </p:spTree>
    <p:extLst>
      <p:ext uri="{BB962C8B-B14F-4D97-AF65-F5344CB8AC3E}">
        <p14:creationId xmlns:p14="http://schemas.microsoft.com/office/powerpoint/2010/main" val="861589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ack background with white text and red and white circle&#10;&#10;AI-generated content may be incorrect.">
            <a:extLst>
              <a:ext uri="{FF2B5EF4-FFF2-40B4-BE49-F238E27FC236}">
                <a16:creationId xmlns:a16="http://schemas.microsoft.com/office/drawing/2014/main" id="{1B178109-A55F-4C14-0192-FD00DE223E4E}"/>
              </a:ext>
            </a:extLst>
          </p:cNvPr>
          <p:cNvPicPr>
            <a:picLocks noChangeAspect="1"/>
          </p:cNvPicPr>
          <p:nvPr/>
        </p:nvPicPr>
        <p:blipFill>
          <a:blip r:embed="rId2"/>
          <a:stretch>
            <a:fillRect/>
          </a:stretch>
        </p:blipFill>
        <p:spPr>
          <a:xfrm>
            <a:off x="620335" y="545201"/>
            <a:ext cx="3050267" cy="2735792"/>
          </a:xfrm>
          <a:prstGeom prst="rect">
            <a:avLst/>
          </a:prstGeom>
        </p:spPr>
      </p:pic>
      <p:sp>
        <p:nvSpPr>
          <p:cNvPr id="4" name="Content Placeholder 3">
            <a:extLst>
              <a:ext uri="{FF2B5EF4-FFF2-40B4-BE49-F238E27FC236}">
                <a16:creationId xmlns:a16="http://schemas.microsoft.com/office/drawing/2014/main" id="{3978128E-5D93-3355-3326-C7F7CE691193}"/>
              </a:ext>
            </a:extLst>
          </p:cNvPr>
          <p:cNvSpPr>
            <a:spLocks noGrp="1"/>
          </p:cNvSpPr>
          <p:nvPr>
            <p:ph idx="4294967295"/>
          </p:nvPr>
        </p:nvSpPr>
        <p:spPr>
          <a:xfrm>
            <a:off x="5911850" y="554038"/>
            <a:ext cx="6280150" cy="5486400"/>
          </a:xfrm>
        </p:spPr>
        <p:txBody>
          <a:bodyPr vert="horz" lIns="91440" tIns="45720" rIns="91440" bIns="45720" rtlCol="0" anchor="t">
            <a:normAutofit/>
          </a:bodyPr>
          <a:lstStyle/>
          <a:p>
            <a:pPr marL="0" indent="0">
              <a:buNone/>
            </a:pPr>
            <a:r>
              <a:rPr lang="en-US" sz="2400" dirty="0"/>
              <a:t>-Last year we started the year with 120 members</a:t>
            </a:r>
          </a:p>
          <a:p>
            <a:pPr marL="0" indent="0">
              <a:buNone/>
            </a:pPr>
            <a:r>
              <a:rPr lang="en-US" sz="2400" dirty="0"/>
              <a:t>-Members nominated by their peers and teachers</a:t>
            </a:r>
          </a:p>
          <a:p>
            <a:pPr marL="0" indent="0">
              <a:buNone/>
            </a:pPr>
            <a:r>
              <a:rPr lang="en-US" sz="2400" dirty="0"/>
              <a:t>-Class period every day – approximately 25 students each trimester. </a:t>
            </a:r>
          </a:p>
          <a:p>
            <a:pPr marL="0" indent="0">
              <a:buNone/>
            </a:pPr>
            <a:r>
              <a:rPr lang="en-US" sz="2400" dirty="0"/>
              <a:t>-Each trimester= 1 big project</a:t>
            </a:r>
          </a:p>
          <a:p>
            <a:pPr marL="0" indent="0">
              <a:buNone/>
            </a:pPr>
            <a:endParaRPr lang="en-US" sz="2400" dirty="0"/>
          </a:p>
        </p:txBody>
      </p:sp>
    </p:spTree>
    <p:extLst>
      <p:ext uri="{BB962C8B-B14F-4D97-AF65-F5344CB8AC3E}">
        <p14:creationId xmlns:p14="http://schemas.microsoft.com/office/powerpoint/2010/main" val="3258610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D36440C-7C9F-AD70-A0D7-E58EE8D4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group of people posing for a photo&#10;&#10;AI-generated content may be incorrect.">
            <a:extLst>
              <a:ext uri="{FF2B5EF4-FFF2-40B4-BE49-F238E27FC236}">
                <a16:creationId xmlns:a16="http://schemas.microsoft.com/office/drawing/2014/main" id="{6C90D03B-D74E-8008-061F-500D85D7F3A1}"/>
              </a:ext>
            </a:extLst>
          </p:cNvPr>
          <p:cNvPicPr>
            <a:picLocks noChangeAspect="1"/>
          </p:cNvPicPr>
          <p:nvPr/>
        </p:nvPicPr>
        <p:blipFill>
          <a:blip r:embed="rId2"/>
          <a:srcRect t="17211" r="-1" b="7788"/>
          <a:stretch>
            <a:fillRect/>
          </a:stretch>
        </p:blipFill>
        <p:spPr>
          <a:xfrm>
            <a:off x="3086100" y="419100"/>
            <a:ext cx="6033902" cy="6033902"/>
          </a:xfrm>
          <a:custGeom>
            <a:avLst/>
            <a:gdLst/>
            <a:ahLst/>
            <a:cxnLst/>
            <a:rect l="l" t="t" r="r" b="b"/>
            <a:pathLst>
              <a:path w="6033902" h="6033902">
                <a:moveTo>
                  <a:pt x="3016951" y="0"/>
                </a:moveTo>
                <a:cubicBezTo>
                  <a:pt x="4683167" y="0"/>
                  <a:pt x="6033902" y="1350735"/>
                  <a:pt x="6033902" y="3016951"/>
                </a:cubicBezTo>
                <a:cubicBezTo>
                  <a:pt x="6033902" y="4683167"/>
                  <a:pt x="4683167" y="6033902"/>
                  <a:pt x="3016951" y="6033902"/>
                </a:cubicBezTo>
                <a:cubicBezTo>
                  <a:pt x="1350735" y="6033902"/>
                  <a:pt x="0" y="4683167"/>
                  <a:pt x="0" y="3016951"/>
                </a:cubicBezTo>
                <a:cubicBezTo>
                  <a:pt x="0" y="1350735"/>
                  <a:pt x="1350735" y="0"/>
                  <a:pt x="3016951" y="0"/>
                </a:cubicBezTo>
                <a:close/>
              </a:path>
            </a:pathLst>
          </a:custGeom>
        </p:spPr>
      </p:pic>
    </p:spTree>
    <p:extLst>
      <p:ext uri="{BB962C8B-B14F-4D97-AF65-F5344CB8AC3E}">
        <p14:creationId xmlns:p14="http://schemas.microsoft.com/office/powerpoint/2010/main" val="12369014"/>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4F6C2924AAB348AC52AE1D484D39CE" ma:contentTypeVersion="15" ma:contentTypeDescription="Create a new document." ma:contentTypeScope="" ma:versionID="35ae757cd6e2c1a7e0d0e7c30cc5fe6c">
  <xsd:schema xmlns:xsd="http://www.w3.org/2001/XMLSchema" xmlns:xs="http://www.w3.org/2001/XMLSchema" xmlns:p="http://schemas.microsoft.com/office/2006/metadata/properties" xmlns:ns2="6a555ab7-ec33-4ab8-86c6-7ed33340a3eb" xmlns:ns3="9283852b-9213-4f7d-8368-8b19ed769eac" targetNamespace="http://schemas.microsoft.com/office/2006/metadata/properties" ma:root="true" ma:fieldsID="005781eb95b0bdd6c6e0e1761057fad8" ns2:_="" ns3:_="">
    <xsd:import namespace="6a555ab7-ec33-4ab8-86c6-7ed33340a3eb"/>
    <xsd:import namespace="9283852b-9213-4f7d-8368-8b19ed769e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555ab7-ec33-4ab8-86c6-7ed33340a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e8bc6713-3cb9-4f2d-be71-8344c167e99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283852b-9213-4f7d-8368-8b19ed769ea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be85150-04ea-47a2-a24e-60b64caac356}" ma:internalName="TaxCatchAll" ma:showField="CatchAllData" ma:web="9283852b-9213-4f7d-8368-8b19ed769e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555ab7-ec33-4ab8-86c6-7ed33340a3eb">
      <Terms xmlns="http://schemas.microsoft.com/office/infopath/2007/PartnerControls"/>
    </lcf76f155ced4ddcb4097134ff3c332f>
    <TaxCatchAll xmlns="9283852b-9213-4f7d-8368-8b19ed769eac" xsi:nil="true"/>
  </documentManagement>
</p:properties>
</file>

<file path=customXml/itemProps1.xml><?xml version="1.0" encoding="utf-8"?>
<ds:datastoreItem xmlns:ds="http://schemas.openxmlformats.org/officeDocument/2006/customXml" ds:itemID="{1EA13F20-ED3D-413A-B38D-B3337B697742}"/>
</file>

<file path=customXml/itemProps2.xml><?xml version="1.0" encoding="utf-8"?>
<ds:datastoreItem xmlns:ds="http://schemas.openxmlformats.org/officeDocument/2006/customXml" ds:itemID="{F7AF2276-5273-4CD5-AE32-CF0CD2934593}"/>
</file>

<file path=customXml/itemProps3.xml><?xml version="1.0" encoding="utf-8"?>
<ds:datastoreItem xmlns:ds="http://schemas.openxmlformats.org/officeDocument/2006/customXml" ds:itemID="{CBDCC045-9274-4284-B95E-A2DF715B6032}"/>
</file>

<file path=docProps/app.xml><?xml version="1.0" encoding="utf-8"?>
<Properties xmlns="http://schemas.openxmlformats.org/officeDocument/2006/extended-properties" xmlns:vt="http://schemas.openxmlformats.org/officeDocument/2006/docPropsVTypes">
  <Template>office theme</Template>
  <TotalTime>0</TotalTime>
  <Words>317</Words>
  <Application>Microsoft Office PowerPoint</Application>
  <PresentationFormat>Widescreen</PresentationFormat>
  <Paragraphs>20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Neue Haas Grotesk Text Pro</vt:lpstr>
      <vt:lpstr>Roboto</vt:lpstr>
      <vt:lpstr>VanillaVTI</vt:lpstr>
      <vt:lpstr> Rigby High School Hope Squad </vt:lpstr>
      <vt:lpstr>Our Mission:</vt:lpstr>
      <vt:lpstr>How we started:</vt:lpstr>
      <vt:lpstr>History:</vt:lpstr>
      <vt:lpstr>@ Rigby: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Timalee Geisler</dc:creator>
  <cp:lastModifiedBy>Timalee Geisler</cp:lastModifiedBy>
  <cp:revision>204</cp:revision>
  <dcterms:created xsi:type="dcterms:W3CDTF">2025-06-04T13:42:13Z</dcterms:created>
  <dcterms:modified xsi:type="dcterms:W3CDTF">2025-07-02T17:01:39Z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3aee343-cd78-47ba-9d5e-3068f8fe53c0_Enabled">
    <vt:lpwstr>true</vt:lpwstr>
  </property>
  <property fmtid="{D5CDD505-2E9C-101B-9397-08002B2CF9AE}" pid="3" name="MSIP_Label_93aee343-cd78-47ba-9d5e-3068f8fe53c0_SetDate">
    <vt:lpwstr>2025-07-02T17:01:17Z</vt:lpwstr>
  </property>
  <property fmtid="{D5CDD505-2E9C-101B-9397-08002B2CF9AE}" pid="4" name="MSIP_Label_93aee343-cd78-47ba-9d5e-3068f8fe53c0_Method">
    <vt:lpwstr>Standard</vt:lpwstr>
  </property>
  <property fmtid="{D5CDD505-2E9C-101B-9397-08002B2CF9AE}" pid="5" name="MSIP_Label_93aee343-cd78-47ba-9d5e-3068f8fe53c0_Name">
    <vt:lpwstr>General</vt:lpwstr>
  </property>
  <property fmtid="{D5CDD505-2E9C-101B-9397-08002B2CF9AE}" pid="6" name="MSIP_Label_93aee343-cd78-47ba-9d5e-3068f8fe53c0_SiteId">
    <vt:lpwstr>ca2aceb0-8e12-4220-868e-f39d5aab549f</vt:lpwstr>
  </property>
  <property fmtid="{D5CDD505-2E9C-101B-9397-08002B2CF9AE}" pid="7" name="MSIP_Label_93aee343-cd78-47ba-9d5e-3068f8fe53c0_ActionId">
    <vt:lpwstr>9f76e908-5f97-4eca-a8a0-61fba4f620b2</vt:lpwstr>
  </property>
  <property fmtid="{D5CDD505-2E9C-101B-9397-08002B2CF9AE}" pid="8" name="MSIP_Label_93aee343-cd78-47ba-9d5e-3068f8fe53c0_ContentBits">
    <vt:lpwstr>0</vt:lpwstr>
  </property>
  <property fmtid="{D5CDD505-2E9C-101B-9397-08002B2CF9AE}" pid="9" name="MSIP_Label_93aee343-cd78-47ba-9d5e-3068f8fe53c0_Tag">
    <vt:lpwstr>10, 3, 0, 1</vt:lpwstr>
  </property>
  <property fmtid="{D5CDD505-2E9C-101B-9397-08002B2CF9AE}" pid="10" name="ContentTypeId">
    <vt:lpwstr>0x010100C94F6C2924AAB348AC52AE1D484D39CE</vt:lpwstr>
  </property>
</Properties>
</file>